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7"/>
  </p:notesMasterIdLst>
  <p:sldIdLst>
    <p:sldId id="312" r:id="rId2"/>
    <p:sldId id="313" r:id="rId3"/>
    <p:sldId id="274" r:id="rId4"/>
    <p:sldId id="327" r:id="rId5"/>
    <p:sldId id="316" r:id="rId6"/>
  </p:sldIdLst>
  <p:sldSz cx="9144000" cy="5143500" type="screen16x9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32C"/>
    <a:srgbClr val="4274B0"/>
    <a:srgbClr val="3D6AA1"/>
    <a:srgbClr val="3B669B"/>
    <a:srgbClr val="05C1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642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10246376945771457"/>
                  <c:y val="4.7773359947199799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ПМО</a:t>
                    </a:r>
                    <a:r>
                      <a:rPr lang="ru-RU" sz="1400" dirty="0"/>
                      <a:t>
</a:t>
                    </a:r>
                    <a:r>
                      <a:rPr lang="ru-RU" sz="1400" b="1" dirty="0" smtClean="0"/>
                      <a:t>50.57%</a:t>
                    </a:r>
                    <a:endParaRPr lang="ru-RU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1529120221209989"/>
                  <c:y val="-6.3986174684227543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ДОГВН 1 этап
</a:t>
                    </a:r>
                    <a:r>
                      <a:rPr lang="ru-RU" sz="1400" b="1" dirty="0" smtClean="0"/>
                      <a:t>74.63%</a:t>
                    </a:r>
                    <a:endParaRPr lang="ru-RU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7.7494630226271149E-2"/>
                  <c:y val="6.40048792088520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ДОГВН </a:t>
                    </a:r>
                    <a:r>
                      <a:rPr lang="ru-RU" dirty="0"/>
                      <a:t>2 этап
</a:t>
                    </a:r>
                    <a:r>
                      <a:rPr lang="ru-RU" b="1" dirty="0" smtClean="0"/>
                      <a:t>73.38%</a:t>
                    </a:r>
                    <a:endParaRPr lang="ru-RU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latin typeface="Bahnschrift Light SemiCondensed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ПМО</c:v>
                </c:pt>
                <c:pt idx="1">
                  <c:v>ДГВН 1 этап</c:v>
                </c:pt>
                <c:pt idx="2">
                  <c:v>ДГВН 2 этап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50.57</c:v>
                </c:pt>
                <c:pt idx="1">
                  <c:v>74.63</c:v>
                </c:pt>
                <c:pt idx="2">
                  <c:v>73.38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кв. 2023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3209485380195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0">
                    <a:latin typeface="Bahnschrift Light SemiCondensed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Болезни системы кровообращения</c:v>
                </c:pt>
                <c:pt idx="1">
                  <c:v>Сахарный диабет 2 типа</c:v>
                </c:pt>
                <c:pt idx="2">
                  <c:v>Болезни органов пищеварения</c:v>
                </c:pt>
                <c:pt idx="3">
                  <c:v>Злокачественные новообразования</c:v>
                </c:pt>
                <c:pt idx="4">
                  <c:v>Болезни органов дыхания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92</c:v>
                </c:pt>
                <c:pt idx="1">
                  <c:v>13</c:v>
                </c:pt>
                <c:pt idx="2">
                  <c:v>8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585088"/>
        <c:axId val="146586624"/>
      </c:barChart>
      <c:catAx>
        <c:axId val="146585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Bahnschrift SemiBold SemiConden" pitchFamily="34" charset="0"/>
              </a:defRPr>
            </a:pPr>
            <a:endParaRPr lang="ru-RU"/>
          </a:p>
        </c:txPr>
        <c:crossAx val="146586624"/>
        <c:crosses val="autoZero"/>
        <c:auto val="1"/>
        <c:lblAlgn val="ctr"/>
        <c:lblOffset val="100"/>
        <c:noMultiLvlLbl val="0"/>
      </c:catAx>
      <c:valAx>
        <c:axId val="146586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Bahnschrift SemiBold SemiConden" pitchFamily="34" charset="0"/>
              </a:defRPr>
            </a:pPr>
            <a:endParaRPr lang="ru-RU"/>
          </a:p>
        </c:txPr>
        <c:crossAx val="146585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1"/>
            <c:invertIfNegative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106.</a:t>
                    </a:r>
                    <a:r>
                      <a:rPr lang="ru-RU" smtClean="0"/>
                      <a:t>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79.9</a:t>
                    </a:r>
                    <a:r>
                      <a:rPr lang="ru-RU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УД 2 этап</c:v>
                </c:pt>
                <c:pt idx="1">
                  <c:v>УД 1 этап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106.87</c:v>
                </c:pt>
                <c:pt idx="1">
                  <c:v>79.94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Выполнено</c:v>
                </c:pt>
              </c:strCache>
            </c:strRef>
          </c:tx>
          <c:spPr>
            <a:solidFill>
              <a:srgbClr val="4274B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УД 2 этап</c:v>
                </c:pt>
                <c:pt idx="1">
                  <c:v>УД 1 этап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140</c:v>
                </c:pt>
                <c:pt idx="1">
                  <c:v>1152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4732C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УД 2 этап</c:v>
                </c:pt>
                <c:pt idx="1">
                  <c:v>УД 1 этап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131</c:v>
                </c:pt>
                <c:pt idx="1">
                  <c:v>1441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106550784"/>
        <c:axId val="106552320"/>
      </c:barChart>
      <c:catAx>
        <c:axId val="106550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06552320"/>
        <c:crosses val="autoZero"/>
        <c:auto val="1"/>
        <c:lblAlgn val="ctr"/>
        <c:lblOffset val="100"/>
        <c:noMultiLvlLbl val="0"/>
      </c:catAx>
      <c:valAx>
        <c:axId val="106552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65507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5675618400754221"/>
          <c:y val="5.865124000897174E-2"/>
          <c:w val="0.30590041890838005"/>
          <c:h val="9.114265081657593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Bahnschrift SemiBold Condensed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3B669B"/>
            </a:solidFill>
          </c:spPr>
          <c:invertIfNegative val="0"/>
          <c:dLbls>
            <c:dLbl>
              <c:idx val="0"/>
              <c:layout>
                <c:manualLayout>
                  <c:x val="1.6886421603273395E-2"/>
                  <c:y val="-2.7370312133625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13388346921264E-2"/>
                  <c:y val="-2.7370312133625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890</c:v>
                </c:pt>
                <c:pt idx="1">
                  <c:v>390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Выполнено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6886421603273395E-2"/>
                  <c:y val="-2.7370312133625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911871860980963E-2"/>
                  <c:y val="-3.8318436987075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218</c:v>
                </c:pt>
                <c:pt idx="1">
                  <c:v>196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391497871394906E-2"/>
                  <c:y val="-4.3792499413801186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rgbClr val="FF0000"/>
                        </a:solidFill>
                        <a:effectLst/>
                      </a:rPr>
                      <a:t>24.5</a:t>
                    </a:r>
                    <a:r>
                      <a:rPr lang="ru-RU" sz="1600" b="1" dirty="0" smtClean="0">
                        <a:solidFill>
                          <a:srgbClr val="FF0000"/>
                        </a:solidFill>
                        <a:effectLst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63895973733415E-2"/>
                  <c:y val="-2.737031213362574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rgbClr val="FF0000"/>
                        </a:solidFill>
                        <a:effectLst/>
                      </a:rPr>
                      <a:t>50.2</a:t>
                    </a:r>
                    <a:r>
                      <a:rPr lang="ru-RU" sz="1600" b="1" dirty="0" smtClean="0">
                        <a:solidFill>
                          <a:srgbClr val="FF0000"/>
                        </a:solidFill>
                        <a:effectLst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24.5</c:v>
                </c:pt>
                <c:pt idx="1">
                  <c:v>50.2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427520"/>
        <c:axId val="106429056"/>
        <c:axId val="0"/>
      </c:bar3DChart>
      <c:catAx>
        <c:axId val="106427520"/>
        <c:scaling>
          <c:orientation val="minMax"/>
        </c:scaling>
        <c:delete val="0"/>
        <c:axPos val="b"/>
        <c:majorTickMark val="none"/>
        <c:minorTickMark val="none"/>
        <c:tickLblPos val="nextTo"/>
        <c:crossAx val="106429056"/>
        <c:crosses val="autoZero"/>
        <c:auto val="1"/>
        <c:lblAlgn val="ctr"/>
        <c:lblOffset val="100"/>
        <c:noMultiLvlLbl val="0"/>
      </c:catAx>
      <c:valAx>
        <c:axId val="1064290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64275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Bahnschrift SemiBold Condensed" pitchFamily="34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9837" cy="494109"/>
          </a:xfrm>
          <a:prstGeom prst="rect">
            <a:avLst/>
          </a:prstGeom>
        </p:spPr>
        <p:txBody>
          <a:bodyPr vert="horz" lIns="90983" tIns="45491" rIns="90983" bIns="4549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1"/>
            <a:ext cx="2929837" cy="494109"/>
          </a:xfrm>
          <a:prstGeom prst="rect">
            <a:avLst/>
          </a:prstGeom>
        </p:spPr>
        <p:txBody>
          <a:bodyPr vert="horz" lIns="90983" tIns="45491" rIns="90983" bIns="45491" rtlCol="0"/>
          <a:lstStyle>
            <a:lvl1pPr algn="r">
              <a:defRPr sz="1200"/>
            </a:lvl1pPr>
          </a:lstStyle>
          <a:p>
            <a:fld id="{F76F9CC8-E465-446F-A2E1-F65822E5E2F3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586537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3" tIns="45491" rIns="90983" bIns="4549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694040"/>
            <a:ext cx="5408930" cy="4446984"/>
          </a:xfrm>
          <a:prstGeom prst="rect">
            <a:avLst/>
          </a:prstGeom>
        </p:spPr>
        <p:txBody>
          <a:bodyPr vert="horz" lIns="90983" tIns="45491" rIns="90983" bIns="4549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86364"/>
            <a:ext cx="2929837" cy="494109"/>
          </a:xfrm>
          <a:prstGeom prst="rect">
            <a:avLst/>
          </a:prstGeom>
        </p:spPr>
        <p:txBody>
          <a:bodyPr vert="horz" lIns="90983" tIns="45491" rIns="90983" bIns="4549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386364"/>
            <a:ext cx="2929837" cy="494109"/>
          </a:xfrm>
          <a:prstGeom prst="rect">
            <a:avLst/>
          </a:prstGeom>
        </p:spPr>
        <p:txBody>
          <a:bodyPr vert="horz" lIns="90983" tIns="45491" rIns="90983" bIns="45491" rtlCol="0" anchor="b"/>
          <a:lstStyle>
            <a:lvl1pPr algn="r">
              <a:defRPr sz="1200"/>
            </a:lvl1pPr>
          </a:lstStyle>
          <a:p>
            <a:fld id="{B48CC756-1CB1-40F8-891C-C17AFD896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974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22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1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61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22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5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4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47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10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40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48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72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92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sk.yandex.ru/i/Q4YH1JDMfuG4Q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286527" y="1131590"/>
            <a:ext cx="518457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ru-RU" sz="3200" dirty="0">
              <a:latin typeface="Bahnschrift SemiBold SemiConden" pitchFamily="34" charset="0"/>
            </a:endParaRPr>
          </a:p>
        </p:txBody>
      </p:sp>
      <p:pic>
        <p:nvPicPr>
          <p:cNvPr id="7" name="Picture 2" descr="C:\Users\User\Desktop\Итоги работы 2022 для 24.01.23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59" y="1923678"/>
            <a:ext cx="3312368" cy="2167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826" y="1923678"/>
            <a:ext cx="3353033" cy="2161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644836" y="411509"/>
            <a:ext cx="78175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Bahnschrift SemiBold SemiConden" pitchFamily="34" charset="0"/>
              </a:rPr>
              <a:t>ИТОГИ</a:t>
            </a:r>
            <a:r>
              <a:rPr lang="ru-RU" sz="2800" dirty="0" smtClean="0">
                <a:latin typeface="Bahnschrift SemiBold SemiConden" pitchFamily="34" charset="0"/>
              </a:rPr>
              <a:t> </a:t>
            </a:r>
          </a:p>
          <a:p>
            <a:pPr algn="ctr"/>
            <a:r>
              <a:rPr lang="ru-RU" sz="2800" dirty="0" smtClean="0">
                <a:latin typeface="Bahnschrift SemiBold SemiConden" pitchFamily="34" charset="0"/>
              </a:rPr>
              <a:t>ПРОВЕДЕНИЯ ПРОФИЛАКТИЧЕСКИХ МЕРОПРИЯТИЙ </a:t>
            </a:r>
            <a:endParaRPr lang="ru-RU" sz="2800" dirty="0">
              <a:latin typeface="Bahnschrift Light Condensed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516122" y="1347614"/>
            <a:ext cx="4074951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i="1" dirty="0" smtClean="0">
                <a:solidFill>
                  <a:schemeClr val="tx1"/>
                </a:solidFill>
                <a:latin typeface="Bahnschrift Light Condensed" pitchFamily="34" charset="0"/>
              </a:rPr>
              <a:t>за 9 месяцев 2024 года</a:t>
            </a:r>
            <a:endParaRPr lang="ru-RU" sz="2400" i="1" dirty="0">
              <a:solidFill>
                <a:schemeClr val="tx1"/>
              </a:solidFill>
              <a:latin typeface="Bahnschrift Light Condense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2534" y="28594"/>
            <a:ext cx="31021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Bahnschrift SemiBold SemiConden" pitchFamily="34" charset="0"/>
                <a:cs typeface="Arial" pitchFamily="34" charset="0"/>
              </a:rPr>
              <a:t>БУЗ УР «Малопургинская </a:t>
            </a:r>
            <a:r>
              <a:rPr lang="ru-RU" sz="1050" dirty="0" smtClean="0">
                <a:solidFill>
                  <a:schemeClr val="bg1">
                    <a:lumMod val="65000"/>
                  </a:schemeClr>
                </a:solidFill>
                <a:latin typeface="Bahnschrift SemiBold SemiConden" pitchFamily="34" charset="0"/>
                <a:cs typeface="Arial" pitchFamily="34" charset="0"/>
              </a:rPr>
              <a:t>районная больница 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Bahnschrift SemiBold SemiConden" pitchFamily="34" charset="0"/>
                <a:cs typeface="Arial" pitchFamily="34" charset="0"/>
              </a:rPr>
              <a:t>МЗ УР» </a:t>
            </a:r>
            <a:endParaRPr lang="ru-RU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28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1876" y="2931790"/>
            <a:ext cx="5688632" cy="36004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Bahnschrift SemiBold Condensed" pitchFamily="34" charset="0"/>
              </a:rPr>
              <a:t>Выявлено ХНИЗ:</a:t>
            </a:r>
            <a:endParaRPr lang="ru-RU" sz="1800" b="1" dirty="0">
              <a:solidFill>
                <a:schemeClr val="tx1"/>
              </a:solidFill>
              <a:latin typeface="Bahnschrift SemiBold Condensed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266" y="2350435"/>
            <a:ext cx="792088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ru-RU" sz="20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73832" y="116205"/>
            <a:ext cx="792088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Bahnschrift SemiBold" pitchFamily="34" charset="0"/>
              </a:rPr>
              <a:t>ДИСПАНСЕРИЗАЦИЯ ВЗРОСЛОГО НАСЕЛЕНИЯ</a:t>
            </a:r>
            <a:endParaRPr lang="ru-RU" sz="2400" b="1" dirty="0">
              <a:latin typeface="Bahnschrift SemiBold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80484252"/>
              </p:ext>
            </p:extLst>
          </p:nvPr>
        </p:nvGraphicFramePr>
        <p:xfrm>
          <a:off x="539552" y="1347614"/>
          <a:ext cx="3460154" cy="1496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499992" y="1489903"/>
            <a:ext cx="3744416" cy="1008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ahnschrift SemiBold SemiConden" pitchFamily="34" charset="0"/>
              </a:rPr>
              <a:t>План Д 1 этап: 7386</a:t>
            </a:r>
          </a:p>
          <a:p>
            <a:pPr algn="ctr"/>
            <a:r>
              <a:rPr lang="ru-RU" sz="2000" dirty="0" smtClean="0">
                <a:latin typeface="Bahnschrift SemiBold SemiConden" pitchFamily="34" charset="0"/>
              </a:rPr>
              <a:t>План Д 2 этап: 2216</a:t>
            </a:r>
            <a:br>
              <a:rPr lang="ru-RU" sz="2000" dirty="0" smtClean="0">
                <a:latin typeface="Bahnschrift SemiBold SemiConden" pitchFamily="34" charset="0"/>
              </a:rPr>
            </a:br>
            <a:r>
              <a:rPr lang="ru-RU" sz="2000" dirty="0" smtClean="0">
                <a:latin typeface="Bahnschrift SemiBold SemiConden" pitchFamily="34" charset="0"/>
              </a:rPr>
              <a:t>План ПМО: 2830</a:t>
            </a:r>
            <a:endParaRPr lang="ru-RU" sz="2000" dirty="0">
              <a:latin typeface="Bahnschrift SemiBold SemiConden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755621199"/>
              </p:ext>
            </p:extLst>
          </p:nvPr>
        </p:nvGraphicFramePr>
        <p:xfrm>
          <a:off x="411221" y="3219822"/>
          <a:ext cx="8289304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770501"/>
            <a:ext cx="83613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latin typeface="Bahnschrift SemiLight Condensed" pitchFamily="34" charset="0"/>
              </a:rPr>
              <a:t>Диспансеризация и профилактические осмотры </a:t>
            </a:r>
            <a:r>
              <a:rPr lang="ru-RU" sz="1100" dirty="0">
                <a:latin typeface="Bahnschrift SemiLight Condensed" pitchFamily="34" charset="0"/>
              </a:rPr>
              <a:t>проводятся в  соответствии с Приказом Министерства Здравоохранения Российской Федерации №404н от 27 апреля 2021 года </a:t>
            </a:r>
            <a:r>
              <a:rPr lang="ru-RU" sz="1100" dirty="0">
                <a:latin typeface="Bahnschrift SemiLight Condensed" pitchFamily="34" charset="0"/>
                <a:hlinkClick r:id="rId4"/>
              </a:rPr>
              <a:t>"Об утверждении Порядка проведения профилактического медицинского осмотра и диспансеризации определенных групп взрослого населения"</a:t>
            </a:r>
            <a:r>
              <a:rPr lang="ru-RU" sz="1100" dirty="0">
                <a:latin typeface="Bahnschrift SemiLight Condensed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928" y="4753693"/>
            <a:ext cx="8227784" cy="2616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>
                <a:latin typeface="Bahnschrift SemiLight Condensed" pitchFamily="34" charset="0"/>
              </a:rPr>
              <a:t>Работающим гражданам предоставляется оплачиваемое освобождение от работы в количестве 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itchFamily="34" charset="0"/>
              </a:rPr>
              <a:t>1 рабочего дня </a:t>
            </a:r>
            <a:r>
              <a:rPr lang="ru-RU" sz="1100" dirty="0" smtClean="0">
                <a:latin typeface="Bahnschrift SemiLight Condensed" pitchFamily="34" charset="0"/>
              </a:rPr>
              <a:t>для прохождения диспансеризации (ст. 185.1 ТК РФ)</a:t>
            </a:r>
            <a:endParaRPr lang="ru-RU" sz="1100" dirty="0">
              <a:latin typeface="Bahnschrift SemiLigh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69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23478"/>
            <a:ext cx="5688632" cy="6480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Bahnschrift SemiBold" pitchFamily="34" charset="0"/>
              </a:rPr>
              <a:t>УГЛУБЛЕННАЯ ДИСПАНСЕРИЗАЦИЯ</a:t>
            </a:r>
            <a:endParaRPr lang="ru-RU" sz="2400" b="1" dirty="0">
              <a:solidFill>
                <a:schemeClr val="tx1"/>
              </a:solidFill>
              <a:latin typeface="Bahnschrift SemiBold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496" y="2355726"/>
            <a:ext cx="792088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ru-RU" sz="2000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766612636"/>
              </p:ext>
            </p:extLst>
          </p:nvPr>
        </p:nvGraphicFramePr>
        <p:xfrm>
          <a:off x="403132" y="843558"/>
          <a:ext cx="820131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567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922" y="123478"/>
            <a:ext cx="8568952" cy="64807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Bahnschrift SemiBold" pitchFamily="34" charset="0"/>
              </a:rPr>
              <a:t>ДИСПАНСЕРИЗАЦИЯ</a:t>
            </a:r>
            <a:r>
              <a:rPr lang="ru-RU" sz="2400" b="1" dirty="0" smtClean="0">
                <a:solidFill>
                  <a:schemeClr val="tx1"/>
                </a:solidFill>
                <a:latin typeface="Bahnschrift SemiCondensed" pitchFamily="34" charset="0"/>
              </a:rPr>
              <a:t> </a:t>
            </a:r>
            <a:br>
              <a:rPr lang="ru-RU" sz="2400" b="1" dirty="0" smtClean="0">
                <a:solidFill>
                  <a:schemeClr val="tx1"/>
                </a:solidFill>
                <a:latin typeface="Bahnschrift SemiCondensed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Bahnschrift SemiCondensed" pitchFamily="34" charset="0"/>
              </a:rPr>
              <a:t>ПО ОЦЕНКЕ РЕПРОДУКТИВНОГО ЗДОРОВЬЯ</a:t>
            </a:r>
            <a:endParaRPr lang="ru-RU" sz="1800" dirty="0">
              <a:solidFill>
                <a:schemeClr val="tx1"/>
              </a:solidFill>
              <a:latin typeface="Bahnschrift SemiCondensed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56176" y="987573"/>
            <a:ext cx="252028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Bahnschrift SemiCondensed" pitchFamily="34" charset="0"/>
              </a:rPr>
              <a:t>П</a:t>
            </a:r>
            <a:r>
              <a:rPr lang="ru-RU" sz="1400" dirty="0" smtClean="0">
                <a:latin typeface="Bahnschrift SemiCondensed" pitchFamily="34" charset="0"/>
              </a:rPr>
              <a:t>роводится в </a:t>
            </a:r>
            <a:r>
              <a:rPr lang="ru-RU" sz="1400" dirty="0">
                <a:latin typeface="Bahnschrift SemiCondensed" pitchFamily="34" charset="0"/>
              </a:rPr>
              <a:t>отношении </a:t>
            </a:r>
            <a:r>
              <a:rPr lang="ru-RU" sz="1400" i="1" dirty="0">
                <a:latin typeface="Bahnschrift SemiCondensed" pitchFamily="34" charset="0"/>
              </a:rPr>
              <a:t>женщин и мужчин</a:t>
            </a:r>
            <a:r>
              <a:rPr lang="ru-RU" sz="1400" dirty="0">
                <a:latin typeface="Bahnschrift SemiCondensed" pitchFamily="34" charset="0"/>
              </a:rPr>
              <a:t> репродуктивного возраста </a:t>
            </a:r>
            <a:endParaRPr lang="ru-RU" sz="1400" dirty="0" smtClean="0">
              <a:latin typeface="Bahnschrift SemiCondensed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Bahnschrift SemiCondensed" pitchFamily="34" charset="0"/>
              </a:rPr>
              <a:t>(</a:t>
            </a:r>
            <a:r>
              <a:rPr lang="ru-RU" sz="1400" b="1" dirty="0">
                <a:solidFill>
                  <a:srgbClr val="FF0000"/>
                </a:solidFill>
                <a:latin typeface="Bahnschrift SemiCondensed" pitchFamily="34" charset="0"/>
              </a:rPr>
              <a:t>18 - 49 лет).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87574"/>
            <a:ext cx="5544616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Bahnschrift SemiCondensed" pitchFamily="34" charset="0"/>
              </a:rPr>
              <a:t>ЦЕЛЬ - </a:t>
            </a:r>
            <a:r>
              <a:rPr lang="ru-RU" sz="1400" dirty="0" smtClean="0">
                <a:latin typeface="Bahnschrift SemiCondensed" pitchFamily="34" charset="0"/>
              </a:rPr>
              <a:t>выявление </a:t>
            </a:r>
            <a:r>
              <a:rPr lang="ru-RU" sz="1400" dirty="0">
                <a:latin typeface="Bahnschrift SemiCondensed" pitchFamily="34" charset="0"/>
              </a:rPr>
              <a:t>у граждан признаков заболеваний или состояний, которые могут негативно повлиять на беременность и последующее течение беременности, родов и послеродового периода, а также факторов риска их развития.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940167594"/>
              </p:ext>
            </p:extLst>
          </p:nvPr>
        </p:nvGraphicFramePr>
        <p:xfrm>
          <a:off x="395536" y="2283718"/>
          <a:ext cx="8352928" cy="232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991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100" dirty="0"/>
          </a:p>
          <a:p>
            <a:pPr marL="0" indent="0" algn="ctr">
              <a:buNone/>
            </a:pPr>
            <a:r>
              <a:rPr lang="ru-RU" sz="5400" dirty="0" smtClean="0">
                <a:latin typeface="Bahnschrift SemiBold Condensed" pitchFamily="34" charset="0"/>
              </a:rPr>
              <a:t>Спасибо за внимание!</a:t>
            </a:r>
            <a:endParaRPr lang="ru-RU" sz="5400" dirty="0">
              <a:latin typeface="Bahnschrift SemiBold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77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10754</TotalTime>
  <Words>135</Words>
  <Application>Microsoft Office PowerPoint</Application>
  <PresentationFormat>Экран (16:9)</PresentationFormat>
  <Paragraphs>30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Выявлено ХНИЗ:</vt:lpstr>
      <vt:lpstr>УГЛУБЛЕННАЯ ДИСПАНСЕРИЗАЦИЯ</vt:lpstr>
      <vt:lpstr>ДИСПАНСЕРИЗАЦИЯ  ПО ОЦЕНКЕ РЕПРОДУКТИВНОГО ЗДОРОВЬЯ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РАБОТЫ  </dc:title>
  <dc:creator>User</dc:creator>
  <cp:lastModifiedBy>User</cp:lastModifiedBy>
  <cp:revision>749</cp:revision>
  <cp:lastPrinted>2024-09-30T07:29:23Z</cp:lastPrinted>
  <dcterms:created xsi:type="dcterms:W3CDTF">2023-01-16T13:20:35Z</dcterms:created>
  <dcterms:modified xsi:type="dcterms:W3CDTF">2024-10-08T11:39:12Z</dcterms:modified>
</cp:coreProperties>
</file>