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5"/>
  </p:notesMasterIdLst>
  <p:sldIdLst>
    <p:sldId id="256" r:id="rId2"/>
    <p:sldId id="271" r:id="rId3"/>
    <p:sldId id="268" r:id="rId4"/>
    <p:sldId id="266" r:id="rId5"/>
    <p:sldId id="279" r:id="rId6"/>
    <p:sldId id="325" r:id="rId7"/>
    <p:sldId id="280" r:id="rId8"/>
    <p:sldId id="259" r:id="rId9"/>
    <p:sldId id="277" r:id="rId10"/>
    <p:sldId id="278" r:id="rId11"/>
    <p:sldId id="275" r:id="rId12"/>
    <p:sldId id="302" r:id="rId13"/>
    <p:sldId id="264" r:id="rId14"/>
    <p:sldId id="318" r:id="rId15"/>
    <p:sldId id="265" r:id="rId16"/>
    <p:sldId id="270" r:id="rId17"/>
    <p:sldId id="285" r:id="rId18"/>
    <p:sldId id="300" r:id="rId19"/>
    <p:sldId id="287" r:id="rId20"/>
    <p:sldId id="304" r:id="rId21"/>
    <p:sldId id="272" r:id="rId22"/>
    <p:sldId id="319" r:id="rId23"/>
    <p:sldId id="294" r:id="rId24"/>
    <p:sldId id="293" r:id="rId25"/>
    <p:sldId id="299" r:id="rId26"/>
    <p:sldId id="296" r:id="rId27"/>
    <p:sldId id="314" r:id="rId28"/>
    <p:sldId id="315" r:id="rId29"/>
    <p:sldId id="320" r:id="rId30"/>
    <p:sldId id="308" r:id="rId31"/>
    <p:sldId id="298" r:id="rId32"/>
    <p:sldId id="305" r:id="rId33"/>
    <p:sldId id="307" r:id="rId34"/>
    <p:sldId id="324" r:id="rId35"/>
    <p:sldId id="273" r:id="rId36"/>
    <p:sldId id="316" r:id="rId37"/>
    <p:sldId id="321" r:id="rId38"/>
    <p:sldId id="309" r:id="rId39"/>
    <p:sldId id="310" r:id="rId40"/>
    <p:sldId id="303" r:id="rId41"/>
    <p:sldId id="267" r:id="rId42"/>
    <p:sldId id="317" r:id="rId43"/>
    <p:sldId id="260" r:id="rId4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Фельдшер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487570658645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48757065864577E-2"/>
                  <c:y val="-3.8722168441433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79005652691662E-2"/>
                  <c:y val="-3.8722168441432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48757065864577E-2"/>
                  <c:y val="-7.7444336882865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09254239518747E-2"/>
                  <c:y val="-3.8722168441432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243785329322883E-3"/>
                  <c:y val="3.8722168441432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096384"/>
        <c:axId val="68097920"/>
        <c:axId val="0"/>
      </c:bar3DChart>
      <c:catAx>
        <c:axId val="6809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8097920"/>
        <c:crosses val="autoZero"/>
        <c:auto val="1"/>
        <c:lblAlgn val="ctr"/>
        <c:lblOffset val="100"/>
        <c:noMultiLvlLbl val="0"/>
      </c:catAx>
      <c:valAx>
        <c:axId val="68097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8096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2707779943642E-2"/>
          <c:y val="9.0867139096331956E-2"/>
          <c:w val="0.52870514387290302"/>
          <c:h val="0.784225054377955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Злокачественные ноовобразования - 25%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Рак легких</c:v>
                </c:pt>
                <c:pt idx="1">
                  <c:v>Рак молочной железы</c:v>
                </c:pt>
                <c:pt idx="2">
                  <c:v>Рак шейки матки и придатков</c:v>
                </c:pt>
                <c:pt idx="3">
                  <c:v>Рак желудка</c:v>
                </c:pt>
                <c:pt idx="4">
                  <c:v>Мочевого пузыря</c:v>
                </c:pt>
                <c:pt idx="5">
                  <c:v>Прочие заболевания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11.2</c:v>
                </c:pt>
                <c:pt idx="2">
                  <c:v>11.1</c:v>
                </c:pt>
                <c:pt idx="3">
                  <c:v>8.4</c:v>
                </c:pt>
                <c:pt idx="4">
                  <c:v>8.3000000000000007</c:v>
                </c:pt>
                <c:pt idx="5">
                  <c:v>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45151670390537"/>
          <c:y val="0.19286584447882263"/>
          <c:w val="0.30554862591025239"/>
          <c:h val="0.51513715217205813"/>
        </c:manualLayout>
      </c:layout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98055771580937E-2"/>
          <c:y val="0.1249078065257121"/>
          <c:w val="0.56567077864364279"/>
          <c:h val="0.750184386948575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Злокачественные ноовобразования - 25%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ЦВБ</c:v>
                </c:pt>
                <c:pt idx="1">
                  <c:v>ИБС</c:v>
                </c:pt>
                <c:pt idx="2">
                  <c:v>Болезни артерий и вен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56.6</c:v>
                </c:pt>
                <c:pt idx="1">
                  <c:v>26.6</c:v>
                </c:pt>
                <c:pt idx="2">
                  <c:v>13.3</c:v>
                </c:pt>
                <c:pt idx="3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45151670390537"/>
          <c:y val="0.23258016624375474"/>
          <c:w val="0.30554861188263033"/>
          <c:h val="0.45960458977227314"/>
        </c:manualLayout>
      </c:layout>
      <c:overlay val="0"/>
      <c:txPr>
        <a:bodyPr/>
        <a:lstStyle/>
        <a:p>
          <a:pPr>
            <a:defRPr sz="7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ru-RU" sz="1800" b="1" i="0" baseline="0" dirty="0" smtClean="0">
                <a:effectLst/>
                <a:latin typeface="+mn-lt"/>
                <a:cs typeface="Times New Roman" pitchFamily="18" charset="0"/>
              </a:rPr>
              <a:t>Возрастной состав, %</a:t>
            </a:r>
            <a:endParaRPr lang="ru-RU" dirty="0">
              <a:effectLst/>
              <a:latin typeface="+mn-lt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состав, 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Дети</c:v>
                </c:pt>
                <c:pt idx="1">
                  <c:v>Взрослые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n-lt"/>
              </a:defRPr>
            </a:pPr>
            <a:r>
              <a:rPr lang="ru-RU" sz="1800" b="1" i="0" baseline="0" dirty="0" smtClean="0">
                <a:effectLst/>
                <a:latin typeface="+mn-lt"/>
                <a:cs typeface="Times New Roman" pitchFamily="18" charset="0"/>
              </a:rPr>
              <a:t>Распределение по полу, %</a:t>
            </a:r>
            <a:endParaRPr lang="ru-RU" dirty="0">
              <a:effectLst/>
              <a:latin typeface="+mn-lt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821762978624852"/>
          <c:y val="2.639810349373010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состав, %.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0"/>
            <c:bubble3D val="0"/>
            <c:explosion val="24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46.4</c:v>
                </c:pt>
                <c:pt idx="1">
                  <c:v>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46164324527816E-2"/>
          <c:y val="3.6788103208658156E-2"/>
          <c:w val="0.68764160569840649"/>
          <c:h val="0.8998020136127432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 </c:v>
                </c:pt>
              </c:strCache>
            </c:strRef>
          </c:tx>
          <c:dLbls>
            <c:dLbl>
              <c:idx val="2"/>
              <c:layout>
                <c:manualLayout>
                  <c:x val="1.5727086749124483E-3"/>
                  <c:y val="-1.996633497745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27086749124483E-3"/>
                  <c:y val="-3.9932669954910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</c:v>
                </c:pt>
                <c:pt idx="1">
                  <c:v>15.2</c:v>
                </c:pt>
                <c:pt idx="2">
                  <c:v>11.9</c:v>
                </c:pt>
                <c:pt idx="3">
                  <c:v>11.9</c:v>
                </c:pt>
                <c:pt idx="4">
                  <c:v>11.1</c:v>
                </c:pt>
                <c:pt idx="5">
                  <c:v>9.6</c:v>
                </c:pt>
                <c:pt idx="6">
                  <c:v>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</c:v>
                </c:pt>
              </c:strCache>
            </c:strRef>
          </c:tx>
          <c:dLbls>
            <c:dLbl>
              <c:idx val="4"/>
              <c:layout>
                <c:manualLayout>
                  <c:x val="1.572708674912506E-3"/>
                  <c:y val="-3.660494745866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13.4</c:v>
                </c:pt>
                <c:pt idx="1">
                  <c:v>12.1</c:v>
                </c:pt>
                <c:pt idx="2">
                  <c:v>11.4</c:v>
                </c:pt>
                <c:pt idx="3">
                  <c:v>11.1</c:v>
                </c:pt>
                <c:pt idx="4">
                  <c:v>11.5</c:v>
                </c:pt>
                <c:pt idx="5">
                  <c:v>11.5</c:v>
                </c:pt>
                <c:pt idx="6">
                  <c:v>10.8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Е.П.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3</c:v>
                </c:pt>
                <c:pt idx="2">
                  <c:v>0.4</c:v>
                </c:pt>
                <c:pt idx="3">
                  <c:v>0.8</c:v>
                </c:pt>
                <c:pt idx="4">
                  <c:v>-0.4</c:v>
                </c:pt>
                <c:pt idx="5">
                  <c:v>-1.9</c:v>
                </c:pt>
                <c:pt idx="6">
                  <c:v>-1.2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223744"/>
        <c:axId val="68226048"/>
      </c:lineChart>
      <c:dateAx>
        <c:axId val="6822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68226048"/>
        <c:crosses val="autoZero"/>
        <c:auto val="0"/>
        <c:lblOffset val="100"/>
        <c:baseTimeUnit val="days"/>
      </c:dateAx>
      <c:valAx>
        <c:axId val="6822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23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Телемедицинские консультации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76</c:v>
                </c:pt>
                <c:pt idx="1">
                  <c:v>37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665403996207423"/>
          <c:y val="0.43987072283921913"/>
          <c:w val="0.1087707669233333"/>
          <c:h val="0.30097460953876415"/>
        </c:manualLayout>
      </c:layout>
      <c:overlay val="0"/>
    </c:legend>
    <c:plotVisOnly val="1"/>
    <c:dispBlanksAs val="gap"/>
    <c:showDLblsOverMax val="0"/>
  </c:chart>
  <c:spPr>
    <a:solidFill>
      <a:schemeClr val="bg2">
        <a:alpha val="3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35</c:v>
                </c:pt>
                <c:pt idx="2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28608"/>
        <c:axId val="134246784"/>
      </c:lineChart>
      <c:catAx>
        <c:axId val="1342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246784"/>
        <c:crosses val="autoZero"/>
        <c:auto val="1"/>
        <c:lblAlgn val="ctr"/>
        <c:lblOffset val="100"/>
        <c:noMultiLvlLbl val="0"/>
      </c:catAx>
      <c:valAx>
        <c:axId val="13424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28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Поступило</a:t>
            </a:r>
            <a:r>
              <a:rPr lang="ru-RU" baseline="0" dirty="0" smtClean="0"/>
              <a:t> в</a:t>
            </a:r>
            <a:r>
              <a:rPr lang="ru-RU" dirty="0" smtClean="0"/>
              <a:t>акцины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Вакцины</c:v>
                </c:pt>
              </c:strCache>
            </c:strRef>
          </c:tx>
          <c:dLbls>
            <c:dLbl>
              <c:idx val="0"/>
              <c:layout>
                <c:manualLayout>
                  <c:x val="-0.15410848748402226"/>
                  <c:y val="-0.12826847833046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81097032103647E-3"/>
                  <c:y val="0.20453658822659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89593027851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551363127121618E-3"/>
                  <c:y val="-2.066992267876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ГамКовидВак</c:v>
                </c:pt>
                <c:pt idx="1">
                  <c:v>ЭпиВакКорона</c:v>
                </c:pt>
                <c:pt idx="2">
                  <c:v>КовиВак</c:v>
                </c:pt>
                <c:pt idx="3">
                  <c:v>СпутникЛайт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12810</c:v>
                </c:pt>
                <c:pt idx="1">
                  <c:v>1190</c:v>
                </c:pt>
                <c:pt idx="2">
                  <c:v>220</c:v>
                </c:pt>
                <c:pt idx="3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02707779943642E-2"/>
          <c:y val="9.0867139096331956E-2"/>
          <c:w val="0.52870514387290302"/>
          <c:h val="0.784225054377955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2498863762612234E-2"/>
                  <c:y val="-0.201776882921854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Взрослые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1956</c:v>
                </c:pt>
                <c:pt idx="1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49022835846523"/>
          <c:y val="0.23258016624375474"/>
          <c:w val="0.38250977164153477"/>
          <c:h val="0.34493381502515746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Итого</c:v>
                </c:pt>
                <c:pt idx="1">
                  <c:v>III группа</c:v>
                </c:pt>
                <c:pt idx="2">
                  <c:v>II группа</c:v>
                </c:pt>
                <c:pt idx="3">
                  <c:v>I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43</c:v>
                </c:pt>
                <c:pt idx="2">
                  <c:v>39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Итого</c:v>
                </c:pt>
                <c:pt idx="1">
                  <c:v>III группа</c:v>
                </c:pt>
                <c:pt idx="2">
                  <c:v>II группа</c:v>
                </c:pt>
                <c:pt idx="3">
                  <c:v>I группа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144</c:v>
                </c:pt>
                <c:pt idx="1">
                  <c:v>57</c:v>
                </c:pt>
                <c:pt idx="2">
                  <c:v>56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295168"/>
        <c:axId val="159916032"/>
      </c:barChart>
      <c:catAx>
        <c:axId val="160295168"/>
        <c:scaling>
          <c:orientation val="minMax"/>
        </c:scaling>
        <c:delete val="0"/>
        <c:axPos val="l"/>
        <c:majorTickMark val="out"/>
        <c:minorTickMark val="none"/>
        <c:tickLblPos val="nextTo"/>
        <c:crossAx val="159916032"/>
        <c:crosses val="autoZero"/>
        <c:auto val="1"/>
        <c:lblAlgn val="ctr"/>
        <c:lblOffset val="100"/>
        <c:noMultiLvlLbl val="0"/>
      </c:catAx>
      <c:valAx>
        <c:axId val="159916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0295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748C6-6585-4ADB-8FB9-5DD811E359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D6DEF-05CB-46C9-BD74-5D992D2326FC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БУЗ УР «</a:t>
          </a:r>
          <a:r>
            <a:rPr lang="ru-RU" sz="1600" dirty="0" err="1" smtClean="0"/>
            <a:t>Малопургинская</a:t>
          </a:r>
          <a:r>
            <a:rPr lang="ru-RU" sz="1600" dirty="0" smtClean="0"/>
            <a:t> РБ МЗ УР»</a:t>
          </a:r>
          <a:endParaRPr lang="ru-RU" sz="1600" dirty="0"/>
        </a:p>
      </dgm:t>
    </dgm:pt>
    <dgm:pt modelId="{CA27B706-386D-45A5-85EE-F8744D003E09}" type="parTrans" cxnId="{3DF7E556-7000-4AD4-8E82-7B7064EC2959}">
      <dgm:prSet/>
      <dgm:spPr/>
      <dgm:t>
        <a:bodyPr/>
        <a:lstStyle/>
        <a:p>
          <a:endParaRPr lang="ru-RU"/>
        </a:p>
      </dgm:t>
    </dgm:pt>
    <dgm:pt modelId="{6CDED8E0-4EB4-4E9F-BFEF-02F514879427}" type="sibTrans" cxnId="{3DF7E556-7000-4AD4-8E82-7B7064EC2959}">
      <dgm:prSet/>
      <dgm:spPr/>
      <dgm:t>
        <a:bodyPr/>
        <a:lstStyle/>
        <a:p>
          <a:endParaRPr lang="ru-RU"/>
        </a:p>
      </dgm:t>
    </dgm:pt>
    <dgm:pt modelId="{0C43B903-173F-45BD-9447-3F47CBBBF282}">
      <dgm:prSet phldrT="[Текст]"/>
      <dgm:spPr/>
      <dgm:t>
        <a:bodyPr/>
        <a:lstStyle/>
        <a:p>
          <a:r>
            <a:rPr lang="ru-RU" dirty="0" smtClean="0"/>
            <a:t>Поликлиника</a:t>
          </a:r>
          <a:endParaRPr lang="ru-RU" dirty="0"/>
        </a:p>
      </dgm:t>
    </dgm:pt>
    <dgm:pt modelId="{DE392269-99D1-4D73-B9F1-DE9C40DA0598}" type="parTrans" cxnId="{7690D0EF-9BB7-4661-922C-F7BF78AF0BF7}">
      <dgm:prSet/>
      <dgm:spPr/>
      <dgm:t>
        <a:bodyPr/>
        <a:lstStyle/>
        <a:p>
          <a:endParaRPr lang="ru-RU"/>
        </a:p>
      </dgm:t>
    </dgm:pt>
    <dgm:pt modelId="{62DE3D0D-F171-4211-AE8D-2760663BAD75}" type="sibTrans" cxnId="{7690D0EF-9BB7-4661-922C-F7BF78AF0BF7}">
      <dgm:prSet/>
      <dgm:spPr/>
      <dgm:t>
        <a:bodyPr/>
        <a:lstStyle/>
        <a:p>
          <a:endParaRPr lang="ru-RU"/>
        </a:p>
      </dgm:t>
    </dgm:pt>
    <dgm:pt modelId="{D5B322DC-15EE-4EAF-B906-B0393CCB2222}">
      <dgm:prSet phldrT="[Текст]"/>
      <dgm:spPr/>
      <dgm:t>
        <a:bodyPr/>
        <a:lstStyle/>
        <a:p>
          <a:r>
            <a:rPr lang="ru-RU" dirty="0" smtClean="0"/>
            <a:t>Стационар</a:t>
          </a:r>
          <a:endParaRPr lang="ru-RU" dirty="0"/>
        </a:p>
      </dgm:t>
    </dgm:pt>
    <dgm:pt modelId="{D12BCED5-2203-4FCC-BA87-60B2AE8B23AF}" type="parTrans" cxnId="{BE9C39D5-5DE2-49AA-B582-7DD4D4F8CE34}">
      <dgm:prSet/>
      <dgm:spPr/>
      <dgm:t>
        <a:bodyPr/>
        <a:lstStyle/>
        <a:p>
          <a:endParaRPr lang="ru-RU"/>
        </a:p>
      </dgm:t>
    </dgm:pt>
    <dgm:pt modelId="{B271F3FC-3691-4EC5-88F4-CED15465098C}" type="sibTrans" cxnId="{BE9C39D5-5DE2-49AA-B582-7DD4D4F8CE34}">
      <dgm:prSet/>
      <dgm:spPr/>
      <dgm:t>
        <a:bodyPr/>
        <a:lstStyle/>
        <a:p>
          <a:endParaRPr lang="ru-RU"/>
        </a:p>
      </dgm:t>
    </dgm:pt>
    <dgm:pt modelId="{6125D5C4-B109-45B3-8A2F-EBB3824D2C0B}">
      <dgm:prSet phldrT="[Текст]"/>
      <dgm:spPr/>
      <dgm:t>
        <a:bodyPr/>
        <a:lstStyle/>
        <a:p>
          <a:r>
            <a:rPr lang="ru-RU" dirty="0" smtClean="0"/>
            <a:t>Врачебные амбулатории</a:t>
          </a:r>
          <a:endParaRPr lang="ru-RU" dirty="0"/>
        </a:p>
      </dgm:t>
    </dgm:pt>
    <dgm:pt modelId="{7F1590AE-EDCD-4F96-9AC9-9CC04472C41F}" type="parTrans" cxnId="{DDF1AD8E-9074-4F02-95A4-142928473FD2}">
      <dgm:prSet/>
      <dgm:spPr/>
      <dgm:t>
        <a:bodyPr/>
        <a:lstStyle/>
        <a:p>
          <a:endParaRPr lang="ru-RU"/>
        </a:p>
      </dgm:t>
    </dgm:pt>
    <dgm:pt modelId="{1A3F1DE6-339B-4E02-ABFD-54A947CC634D}" type="sibTrans" cxnId="{DDF1AD8E-9074-4F02-95A4-142928473FD2}">
      <dgm:prSet/>
      <dgm:spPr/>
      <dgm:t>
        <a:bodyPr/>
        <a:lstStyle/>
        <a:p>
          <a:endParaRPr lang="ru-RU"/>
        </a:p>
      </dgm:t>
    </dgm:pt>
    <dgm:pt modelId="{E52B0470-E6FF-44E6-BF22-D55A16FDA97B}">
      <dgm:prSet/>
      <dgm:spPr/>
      <dgm:t>
        <a:bodyPr/>
        <a:lstStyle/>
        <a:p>
          <a:r>
            <a:rPr lang="ru-RU" dirty="0" smtClean="0"/>
            <a:t>Фельдшерско-акушерские пункты</a:t>
          </a:r>
          <a:endParaRPr lang="ru-RU" dirty="0"/>
        </a:p>
      </dgm:t>
    </dgm:pt>
    <dgm:pt modelId="{63332155-414F-4866-80FC-C5EE6FB30477}" type="parTrans" cxnId="{95F11094-36FB-434B-B037-49AFA3D01309}">
      <dgm:prSet/>
      <dgm:spPr/>
      <dgm:t>
        <a:bodyPr/>
        <a:lstStyle/>
        <a:p>
          <a:endParaRPr lang="ru-RU"/>
        </a:p>
      </dgm:t>
    </dgm:pt>
    <dgm:pt modelId="{3A5FAF31-BF6B-4E11-92C8-EAD409A55E14}" type="sibTrans" cxnId="{95F11094-36FB-434B-B037-49AFA3D01309}">
      <dgm:prSet/>
      <dgm:spPr/>
      <dgm:t>
        <a:bodyPr/>
        <a:lstStyle/>
        <a:p>
          <a:endParaRPr lang="ru-RU"/>
        </a:p>
      </dgm:t>
    </dgm:pt>
    <dgm:pt modelId="{FBEBBAFC-6DE4-4579-9678-CAA6C51DE802}" type="pres">
      <dgm:prSet presAssocID="{7F6748C6-6585-4ADB-8FB9-5DD811E359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DA461A-3DAB-4EAB-AAA5-1A4BED783A6D}" type="pres">
      <dgm:prSet presAssocID="{158D6DEF-05CB-46C9-BD74-5D992D2326FC}" presName="hierRoot1" presStyleCnt="0">
        <dgm:presLayoutVars>
          <dgm:hierBranch val="init"/>
        </dgm:presLayoutVars>
      </dgm:prSet>
      <dgm:spPr/>
    </dgm:pt>
    <dgm:pt modelId="{884170ED-FA38-48D8-A451-DAF711A09C4C}" type="pres">
      <dgm:prSet presAssocID="{158D6DEF-05CB-46C9-BD74-5D992D2326FC}" presName="rootComposite1" presStyleCnt="0"/>
      <dgm:spPr/>
    </dgm:pt>
    <dgm:pt modelId="{0E5855C2-0F12-4F4C-9BCD-B8F376F88B4F}" type="pres">
      <dgm:prSet presAssocID="{158D6DEF-05CB-46C9-BD74-5D992D2326FC}" presName="rootText1" presStyleLbl="node0" presStyleIdx="0" presStyleCnt="1" custScaleX="221301" custScaleY="70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351947-29B1-4A3C-BEEF-64C5804C60E5}" type="pres">
      <dgm:prSet presAssocID="{158D6DEF-05CB-46C9-BD74-5D992D2326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089A8A-FB65-4D18-800A-D34B84DDADA1}" type="pres">
      <dgm:prSet presAssocID="{158D6DEF-05CB-46C9-BD74-5D992D2326FC}" presName="hierChild2" presStyleCnt="0"/>
      <dgm:spPr/>
    </dgm:pt>
    <dgm:pt modelId="{DC14ECC0-A0CC-4CD9-8927-6E6158C30C6C}" type="pres">
      <dgm:prSet presAssocID="{DE392269-99D1-4D73-B9F1-DE9C40DA0598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574DF95-5CFE-4583-B002-A91D97818ECD}" type="pres">
      <dgm:prSet presAssocID="{0C43B903-173F-45BD-9447-3F47CBBBF282}" presName="hierRoot2" presStyleCnt="0">
        <dgm:presLayoutVars>
          <dgm:hierBranch val="init"/>
        </dgm:presLayoutVars>
      </dgm:prSet>
      <dgm:spPr/>
    </dgm:pt>
    <dgm:pt modelId="{76A0CC00-CEBD-4965-9660-1C24B595745D}" type="pres">
      <dgm:prSet presAssocID="{0C43B903-173F-45BD-9447-3F47CBBBF282}" presName="rootComposite" presStyleCnt="0"/>
      <dgm:spPr/>
    </dgm:pt>
    <dgm:pt modelId="{82B6622B-7227-43DF-9979-70C514945B24}" type="pres">
      <dgm:prSet presAssocID="{0C43B903-173F-45BD-9447-3F47CBBBF2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90673-2ECC-44E9-A81D-571BCC32C298}" type="pres">
      <dgm:prSet presAssocID="{0C43B903-173F-45BD-9447-3F47CBBBF282}" presName="rootConnector" presStyleLbl="node2" presStyleIdx="0" presStyleCnt="4"/>
      <dgm:spPr/>
      <dgm:t>
        <a:bodyPr/>
        <a:lstStyle/>
        <a:p>
          <a:endParaRPr lang="ru-RU"/>
        </a:p>
      </dgm:t>
    </dgm:pt>
    <dgm:pt modelId="{FC016AD2-6DA6-4C4D-8593-69EAC9820EA6}" type="pres">
      <dgm:prSet presAssocID="{0C43B903-173F-45BD-9447-3F47CBBBF282}" presName="hierChild4" presStyleCnt="0"/>
      <dgm:spPr/>
    </dgm:pt>
    <dgm:pt modelId="{70B78375-710A-4412-9AD4-233E6A2822A2}" type="pres">
      <dgm:prSet presAssocID="{0C43B903-173F-45BD-9447-3F47CBBBF282}" presName="hierChild5" presStyleCnt="0"/>
      <dgm:spPr/>
    </dgm:pt>
    <dgm:pt modelId="{B191814F-C4C9-4377-B701-EBC1B6D07F61}" type="pres">
      <dgm:prSet presAssocID="{D12BCED5-2203-4FCC-BA87-60B2AE8B23A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851F209-9FAE-4AAE-B6E6-150DE651B266}" type="pres">
      <dgm:prSet presAssocID="{D5B322DC-15EE-4EAF-B906-B0393CCB2222}" presName="hierRoot2" presStyleCnt="0">
        <dgm:presLayoutVars>
          <dgm:hierBranch val="init"/>
        </dgm:presLayoutVars>
      </dgm:prSet>
      <dgm:spPr/>
    </dgm:pt>
    <dgm:pt modelId="{19866F5A-DCA4-4C49-90B2-BA447E0D2815}" type="pres">
      <dgm:prSet presAssocID="{D5B322DC-15EE-4EAF-B906-B0393CCB2222}" presName="rootComposite" presStyleCnt="0"/>
      <dgm:spPr/>
    </dgm:pt>
    <dgm:pt modelId="{7798A26F-388B-473F-8D4C-546CDAE7E2DF}" type="pres">
      <dgm:prSet presAssocID="{D5B322DC-15EE-4EAF-B906-B0393CCB222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51012-2622-4A46-9344-C9FD11627EEE}" type="pres">
      <dgm:prSet presAssocID="{D5B322DC-15EE-4EAF-B906-B0393CCB2222}" presName="rootConnector" presStyleLbl="node2" presStyleIdx="1" presStyleCnt="4"/>
      <dgm:spPr/>
      <dgm:t>
        <a:bodyPr/>
        <a:lstStyle/>
        <a:p>
          <a:endParaRPr lang="ru-RU"/>
        </a:p>
      </dgm:t>
    </dgm:pt>
    <dgm:pt modelId="{55164D4C-2EF3-4150-911C-964D02D8B76F}" type="pres">
      <dgm:prSet presAssocID="{D5B322DC-15EE-4EAF-B906-B0393CCB2222}" presName="hierChild4" presStyleCnt="0"/>
      <dgm:spPr/>
    </dgm:pt>
    <dgm:pt modelId="{A93D060E-F1AB-40ED-9988-CC8DB1D390CE}" type="pres">
      <dgm:prSet presAssocID="{D5B322DC-15EE-4EAF-B906-B0393CCB2222}" presName="hierChild5" presStyleCnt="0"/>
      <dgm:spPr/>
    </dgm:pt>
    <dgm:pt modelId="{B29A810F-CB14-43A9-8A7C-8893BC435AE0}" type="pres">
      <dgm:prSet presAssocID="{7F1590AE-EDCD-4F96-9AC9-9CC04472C41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985A0A4-FA8D-4BB0-9C67-496FA8A7EC77}" type="pres">
      <dgm:prSet presAssocID="{6125D5C4-B109-45B3-8A2F-EBB3824D2C0B}" presName="hierRoot2" presStyleCnt="0">
        <dgm:presLayoutVars>
          <dgm:hierBranch val="init"/>
        </dgm:presLayoutVars>
      </dgm:prSet>
      <dgm:spPr/>
    </dgm:pt>
    <dgm:pt modelId="{18AE771C-C3A9-47E8-ACF0-3D51A1E35E11}" type="pres">
      <dgm:prSet presAssocID="{6125D5C4-B109-45B3-8A2F-EBB3824D2C0B}" presName="rootComposite" presStyleCnt="0"/>
      <dgm:spPr/>
    </dgm:pt>
    <dgm:pt modelId="{60F0076A-2D57-4F0B-8B48-BA44A7A2229A}" type="pres">
      <dgm:prSet presAssocID="{6125D5C4-B109-45B3-8A2F-EBB3824D2C0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A68F8-AB83-4DDF-AD39-A23F9F0EF160}" type="pres">
      <dgm:prSet presAssocID="{6125D5C4-B109-45B3-8A2F-EBB3824D2C0B}" presName="rootConnector" presStyleLbl="node2" presStyleIdx="2" presStyleCnt="4"/>
      <dgm:spPr/>
      <dgm:t>
        <a:bodyPr/>
        <a:lstStyle/>
        <a:p>
          <a:endParaRPr lang="ru-RU"/>
        </a:p>
      </dgm:t>
    </dgm:pt>
    <dgm:pt modelId="{C6EBD64B-6F69-4CB7-BB84-9CDF52BCC314}" type="pres">
      <dgm:prSet presAssocID="{6125D5C4-B109-45B3-8A2F-EBB3824D2C0B}" presName="hierChild4" presStyleCnt="0"/>
      <dgm:spPr/>
    </dgm:pt>
    <dgm:pt modelId="{2B35837B-F140-45DB-8416-B3C78A057AD7}" type="pres">
      <dgm:prSet presAssocID="{6125D5C4-B109-45B3-8A2F-EBB3824D2C0B}" presName="hierChild5" presStyleCnt="0"/>
      <dgm:spPr/>
    </dgm:pt>
    <dgm:pt modelId="{C5A70CCD-84D3-4750-9BEB-7119ACA7848E}" type="pres">
      <dgm:prSet presAssocID="{63332155-414F-4866-80FC-C5EE6FB3047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401E960-3307-407E-97D2-F026929FE63D}" type="pres">
      <dgm:prSet presAssocID="{E52B0470-E6FF-44E6-BF22-D55A16FDA97B}" presName="hierRoot2" presStyleCnt="0">
        <dgm:presLayoutVars>
          <dgm:hierBranch val="init"/>
        </dgm:presLayoutVars>
      </dgm:prSet>
      <dgm:spPr/>
    </dgm:pt>
    <dgm:pt modelId="{0840F2D5-6350-4340-AF6B-9CB606383698}" type="pres">
      <dgm:prSet presAssocID="{E52B0470-E6FF-44E6-BF22-D55A16FDA97B}" presName="rootComposite" presStyleCnt="0"/>
      <dgm:spPr/>
    </dgm:pt>
    <dgm:pt modelId="{4DFC17A2-5C1B-425D-B132-F6E3DD64CCAF}" type="pres">
      <dgm:prSet presAssocID="{E52B0470-E6FF-44E6-BF22-D55A16FDA97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8D0AB-B029-4B04-974B-68CF37DBC4F6}" type="pres">
      <dgm:prSet presAssocID="{E52B0470-E6FF-44E6-BF22-D55A16FDA97B}" presName="rootConnector" presStyleLbl="node2" presStyleIdx="3" presStyleCnt="4"/>
      <dgm:spPr/>
      <dgm:t>
        <a:bodyPr/>
        <a:lstStyle/>
        <a:p>
          <a:endParaRPr lang="ru-RU"/>
        </a:p>
      </dgm:t>
    </dgm:pt>
    <dgm:pt modelId="{00D6C9C1-1100-4A99-BBC7-6CC77DD81B3E}" type="pres">
      <dgm:prSet presAssocID="{E52B0470-E6FF-44E6-BF22-D55A16FDA97B}" presName="hierChild4" presStyleCnt="0"/>
      <dgm:spPr/>
    </dgm:pt>
    <dgm:pt modelId="{4A5590F9-638F-4BFC-AC5D-31592AE4E40A}" type="pres">
      <dgm:prSet presAssocID="{E52B0470-E6FF-44E6-BF22-D55A16FDA97B}" presName="hierChild5" presStyleCnt="0"/>
      <dgm:spPr/>
    </dgm:pt>
    <dgm:pt modelId="{733C3235-ABB0-4B2C-B383-16C466B40971}" type="pres">
      <dgm:prSet presAssocID="{158D6DEF-05CB-46C9-BD74-5D992D2326FC}" presName="hierChild3" presStyleCnt="0"/>
      <dgm:spPr/>
    </dgm:pt>
  </dgm:ptLst>
  <dgm:cxnLst>
    <dgm:cxn modelId="{1455F1E0-7B43-405F-AF43-1A09E5E74AE2}" type="presOf" srcId="{63332155-414F-4866-80FC-C5EE6FB30477}" destId="{C5A70CCD-84D3-4750-9BEB-7119ACA7848E}" srcOrd="0" destOrd="0" presId="urn:microsoft.com/office/officeart/2005/8/layout/orgChart1"/>
    <dgm:cxn modelId="{3DF7E556-7000-4AD4-8E82-7B7064EC2959}" srcId="{7F6748C6-6585-4ADB-8FB9-5DD811E359D5}" destId="{158D6DEF-05CB-46C9-BD74-5D992D2326FC}" srcOrd="0" destOrd="0" parTransId="{CA27B706-386D-45A5-85EE-F8744D003E09}" sibTransId="{6CDED8E0-4EB4-4E9F-BFEF-02F514879427}"/>
    <dgm:cxn modelId="{0FB61FAF-80AF-4DD2-AE79-9198A145BA43}" type="presOf" srcId="{7F1590AE-EDCD-4F96-9AC9-9CC04472C41F}" destId="{B29A810F-CB14-43A9-8A7C-8893BC435AE0}" srcOrd="0" destOrd="0" presId="urn:microsoft.com/office/officeart/2005/8/layout/orgChart1"/>
    <dgm:cxn modelId="{406C6C8F-3849-45B0-A7B9-32454B742258}" type="presOf" srcId="{E52B0470-E6FF-44E6-BF22-D55A16FDA97B}" destId="{4DFC17A2-5C1B-425D-B132-F6E3DD64CCAF}" srcOrd="0" destOrd="0" presId="urn:microsoft.com/office/officeart/2005/8/layout/orgChart1"/>
    <dgm:cxn modelId="{BE9C39D5-5DE2-49AA-B582-7DD4D4F8CE34}" srcId="{158D6DEF-05CB-46C9-BD74-5D992D2326FC}" destId="{D5B322DC-15EE-4EAF-B906-B0393CCB2222}" srcOrd="1" destOrd="0" parTransId="{D12BCED5-2203-4FCC-BA87-60B2AE8B23AF}" sibTransId="{B271F3FC-3691-4EC5-88F4-CED15465098C}"/>
    <dgm:cxn modelId="{738EE034-822F-475F-A8D1-7F2B425544C1}" type="presOf" srcId="{E52B0470-E6FF-44E6-BF22-D55A16FDA97B}" destId="{7018D0AB-B029-4B04-974B-68CF37DBC4F6}" srcOrd="1" destOrd="0" presId="urn:microsoft.com/office/officeart/2005/8/layout/orgChart1"/>
    <dgm:cxn modelId="{3C6761EB-F6D6-42FC-8D59-327FAA8A83FB}" type="presOf" srcId="{6125D5C4-B109-45B3-8A2F-EBB3824D2C0B}" destId="{5B8A68F8-AB83-4DDF-AD39-A23F9F0EF160}" srcOrd="1" destOrd="0" presId="urn:microsoft.com/office/officeart/2005/8/layout/orgChart1"/>
    <dgm:cxn modelId="{49254C9F-98F3-4FB8-A7FB-1FDD9AA257CD}" type="presOf" srcId="{6125D5C4-B109-45B3-8A2F-EBB3824D2C0B}" destId="{60F0076A-2D57-4F0B-8B48-BA44A7A2229A}" srcOrd="0" destOrd="0" presId="urn:microsoft.com/office/officeart/2005/8/layout/orgChart1"/>
    <dgm:cxn modelId="{DDF1AD8E-9074-4F02-95A4-142928473FD2}" srcId="{158D6DEF-05CB-46C9-BD74-5D992D2326FC}" destId="{6125D5C4-B109-45B3-8A2F-EBB3824D2C0B}" srcOrd="2" destOrd="0" parTransId="{7F1590AE-EDCD-4F96-9AC9-9CC04472C41F}" sibTransId="{1A3F1DE6-339B-4E02-ABFD-54A947CC634D}"/>
    <dgm:cxn modelId="{74A82131-11A5-4E30-A836-652A2A14CAC5}" type="presOf" srcId="{D5B322DC-15EE-4EAF-B906-B0393CCB2222}" destId="{82E51012-2622-4A46-9344-C9FD11627EEE}" srcOrd="1" destOrd="0" presId="urn:microsoft.com/office/officeart/2005/8/layout/orgChart1"/>
    <dgm:cxn modelId="{008A8E34-F325-4C91-8E30-7B3A05C47245}" type="presOf" srcId="{0C43B903-173F-45BD-9447-3F47CBBBF282}" destId="{82B6622B-7227-43DF-9979-70C514945B24}" srcOrd="0" destOrd="0" presId="urn:microsoft.com/office/officeart/2005/8/layout/orgChart1"/>
    <dgm:cxn modelId="{95F11094-36FB-434B-B037-49AFA3D01309}" srcId="{158D6DEF-05CB-46C9-BD74-5D992D2326FC}" destId="{E52B0470-E6FF-44E6-BF22-D55A16FDA97B}" srcOrd="3" destOrd="0" parTransId="{63332155-414F-4866-80FC-C5EE6FB30477}" sibTransId="{3A5FAF31-BF6B-4E11-92C8-EAD409A55E14}"/>
    <dgm:cxn modelId="{FDD764EF-E337-4E71-84EE-C42831AC0ACF}" type="presOf" srcId="{158D6DEF-05CB-46C9-BD74-5D992D2326FC}" destId="{0E5855C2-0F12-4F4C-9BCD-B8F376F88B4F}" srcOrd="0" destOrd="0" presId="urn:microsoft.com/office/officeart/2005/8/layout/orgChart1"/>
    <dgm:cxn modelId="{80D28E15-43B2-4588-9485-8C4AD611C49C}" type="presOf" srcId="{D5B322DC-15EE-4EAF-B906-B0393CCB2222}" destId="{7798A26F-388B-473F-8D4C-546CDAE7E2DF}" srcOrd="0" destOrd="0" presId="urn:microsoft.com/office/officeart/2005/8/layout/orgChart1"/>
    <dgm:cxn modelId="{8784294D-A929-4F7F-A22D-1188A0DDDFC8}" type="presOf" srcId="{7F6748C6-6585-4ADB-8FB9-5DD811E359D5}" destId="{FBEBBAFC-6DE4-4579-9678-CAA6C51DE802}" srcOrd="0" destOrd="0" presId="urn:microsoft.com/office/officeart/2005/8/layout/orgChart1"/>
    <dgm:cxn modelId="{7690D0EF-9BB7-4661-922C-F7BF78AF0BF7}" srcId="{158D6DEF-05CB-46C9-BD74-5D992D2326FC}" destId="{0C43B903-173F-45BD-9447-3F47CBBBF282}" srcOrd="0" destOrd="0" parTransId="{DE392269-99D1-4D73-B9F1-DE9C40DA0598}" sibTransId="{62DE3D0D-F171-4211-AE8D-2760663BAD75}"/>
    <dgm:cxn modelId="{AD1302B3-EAF8-4FC5-BF02-2709F02650A9}" type="presOf" srcId="{158D6DEF-05CB-46C9-BD74-5D992D2326FC}" destId="{A8351947-29B1-4A3C-BEEF-64C5804C60E5}" srcOrd="1" destOrd="0" presId="urn:microsoft.com/office/officeart/2005/8/layout/orgChart1"/>
    <dgm:cxn modelId="{31872F78-C8C6-4A21-B938-50D5B64B6FF5}" type="presOf" srcId="{0C43B903-173F-45BD-9447-3F47CBBBF282}" destId="{DFB90673-2ECC-44E9-A81D-571BCC32C298}" srcOrd="1" destOrd="0" presId="urn:microsoft.com/office/officeart/2005/8/layout/orgChart1"/>
    <dgm:cxn modelId="{E628E90E-59A3-4C06-AD27-55866A6C4407}" type="presOf" srcId="{DE392269-99D1-4D73-B9F1-DE9C40DA0598}" destId="{DC14ECC0-A0CC-4CD9-8927-6E6158C30C6C}" srcOrd="0" destOrd="0" presId="urn:microsoft.com/office/officeart/2005/8/layout/orgChart1"/>
    <dgm:cxn modelId="{32DDAEF0-7D62-4D51-94D9-2C8EEFA9F2A0}" type="presOf" srcId="{D12BCED5-2203-4FCC-BA87-60B2AE8B23AF}" destId="{B191814F-C4C9-4377-B701-EBC1B6D07F61}" srcOrd="0" destOrd="0" presId="urn:microsoft.com/office/officeart/2005/8/layout/orgChart1"/>
    <dgm:cxn modelId="{40F95E8B-2573-430A-B033-465C25706484}" type="presParOf" srcId="{FBEBBAFC-6DE4-4579-9678-CAA6C51DE802}" destId="{BFDA461A-3DAB-4EAB-AAA5-1A4BED783A6D}" srcOrd="0" destOrd="0" presId="urn:microsoft.com/office/officeart/2005/8/layout/orgChart1"/>
    <dgm:cxn modelId="{EB4793F9-B0E0-46DB-AD6E-321E9E04AD7A}" type="presParOf" srcId="{BFDA461A-3DAB-4EAB-AAA5-1A4BED783A6D}" destId="{884170ED-FA38-48D8-A451-DAF711A09C4C}" srcOrd="0" destOrd="0" presId="urn:microsoft.com/office/officeart/2005/8/layout/orgChart1"/>
    <dgm:cxn modelId="{E0C7D558-7F0C-4803-8D0B-95C508D9E287}" type="presParOf" srcId="{884170ED-FA38-48D8-A451-DAF711A09C4C}" destId="{0E5855C2-0F12-4F4C-9BCD-B8F376F88B4F}" srcOrd="0" destOrd="0" presId="urn:microsoft.com/office/officeart/2005/8/layout/orgChart1"/>
    <dgm:cxn modelId="{0ED0819E-04BD-4D37-9537-A40C99E61D94}" type="presParOf" srcId="{884170ED-FA38-48D8-A451-DAF711A09C4C}" destId="{A8351947-29B1-4A3C-BEEF-64C5804C60E5}" srcOrd="1" destOrd="0" presId="urn:microsoft.com/office/officeart/2005/8/layout/orgChart1"/>
    <dgm:cxn modelId="{29C1845E-E0CB-48B5-967B-791C528CEA13}" type="presParOf" srcId="{BFDA461A-3DAB-4EAB-AAA5-1A4BED783A6D}" destId="{B5089A8A-FB65-4D18-800A-D34B84DDADA1}" srcOrd="1" destOrd="0" presId="urn:microsoft.com/office/officeart/2005/8/layout/orgChart1"/>
    <dgm:cxn modelId="{6197DE0C-507F-4F5E-AE33-5FB781E14F4D}" type="presParOf" srcId="{B5089A8A-FB65-4D18-800A-D34B84DDADA1}" destId="{DC14ECC0-A0CC-4CD9-8927-6E6158C30C6C}" srcOrd="0" destOrd="0" presId="urn:microsoft.com/office/officeart/2005/8/layout/orgChart1"/>
    <dgm:cxn modelId="{879229DB-BFBA-4A0F-8C10-AD0183379545}" type="presParOf" srcId="{B5089A8A-FB65-4D18-800A-D34B84DDADA1}" destId="{E574DF95-5CFE-4583-B002-A91D97818ECD}" srcOrd="1" destOrd="0" presId="urn:microsoft.com/office/officeart/2005/8/layout/orgChart1"/>
    <dgm:cxn modelId="{5D71D4C5-DFD9-420C-8659-22F859C046C5}" type="presParOf" srcId="{E574DF95-5CFE-4583-B002-A91D97818ECD}" destId="{76A0CC00-CEBD-4965-9660-1C24B595745D}" srcOrd="0" destOrd="0" presId="urn:microsoft.com/office/officeart/2005/8/layout/orgChart1"/>
    <dgm:cxn modelId="{7B11B683-1DAC-4B8E-955D-9D23DEBE30E9}" type="presParOf" srcId="{76A0CC00-CEBD-4965-9660-1C24B595745D}" destId="{82B6622B-7227-43DF-9979-70C514945B24}" srcOrd="0" destOrd="0" presId="urn:microsoft.com/office/officeart/2005/8/layout/orgChart1"/>
    <dgm:cxn modelId="{D0104C3B-D035-44E6-8097-90D7E4EAC4C6}" type="presParOf" srcId="{76A0CC00-CEBD-4965-9660-1C24B595745D}" destId="{DFB90673-2ECC-44E9-A81D-571BCC32C298}" srcOrd="1" destOrd="0" presId="urn:microsoft.com/office/officeart/2005/8/layout/orgChart1"/>
    <dgm:cxn modelId="{87A72249-352A-49F4-9796-22E749523077}" type="presParOf" srcId="{E574DF95-5CFE-4583-B002-A91D97818ECD}" destId="{FC016AD2-6DA6-4C4D-8593-69EAC9820EA6}" srcOrd="1" destOrd="0" presId="urn:microsoft.com/office/officeart/2005/8/layout/orgChart1"/>
    <dgm:cxn modelId="{0A1746E3-9527-46D5-BA37-20BC87F07563}" type="presParOf" srcId="{E574DF95-5CFE-4583-B002-A91D97818ECD}" destId="{70B78375-710A-4412-9AD4-233E6A2822A2}" srcOrd="2" destOrd="0" presId="urn:microsoft.com/office/officeart/2005/8/layout/orgChart1"/>
    <dgm:cxn modelId="{E090CC1A-0B47-4F10-AA26-EB6106597692}" type="presParOf" srcId="{B5089A8A-FB65-4D18-800A-D34B84DDADA1}" destId="{B191814F-C4C9-4377-B701-EBC1B6D07F61}" srcOrd="2" destOrd="0" presId="urn:microsoft.com/office/officeart/2005/8/layout/orgChart1"/>
    <dgm:cxn modelId="{E4302375-A3AB-42F9-8E7D-61BA26C8EFEF}" type="presParOf" srcId="{B5089A8A-FB65-4D18-800A-D34B84DDADA1}" destId="{D851F209-9FAE-4AAE-B6E6-150DE651B266}" srcOrd="3" destOrd="0" presId="urn:microsoft.com/office/officeart/2005/8/layout/orgChart1"/>
    <dgm:cxn modelId="{0A896DF0-23BD-4731-9440-58EE933C9710}" type="presParOf" srcId="{D851F209-9FAE-4AAE-B6E6-150DE651B266}" destId="{19866F5A-DCA4-4C49-90B2-BA447E0D2815}" srcOrd="0" destOrd="0" presId="urn:microsoft.com/office/officeart/2005/8/layout/orgChart1"/>
    <dgm:cxn modelId="{F231E628-786E-4C63-A206-21CC3EF2F274}" type="presParOf" srcId="{19866F5A-DCA4-4C49-90B2-BA447E0D2815}" destId="{7798A26F-388B-473F-8D4C-546CDAE7E2DF}" srcOrd="0" destOrd="0" presId="urn:microsoft.com/office/officeart/2005/8/layout/orgChart1"/>
    <dgm:cxn modelId="{A1E2AF95-D7A3-4A6E-A31E-60492FCEAE1C}" type="presParOf" srcId="{19866F5A-DCA4-4C49-90B2-BA447E0D2815}" destId="{82E51012-2622-4A46-9344-C9FD11627EEE}" srcOrd="1" destOrd="0" presId="urn:microsoft.com/office/officeart/2005/8/layout/orgChart1"/>
    <dgm:cxn modelId="{526C7564-1FF1-4095-B1C9-398B80D8569C}" type="presParOf" srcId="{D851F209-9FAE-4AAE-B6E6-150DE651B266}" destId="{55164D4C-2EF3-4150-911C-964D02D8B76F}" srcOrd="1" destOrd="0" presId="urn:microsoft.com/office/officeart/2005/8/layout/orgChart1"/>
    <dgm:cxn modelId="{724BF106-3785-4E5A-AFA9-E7E90A2C6230}" type="presParOf" srcId="{D851F209-9FAE-4AAE-B6E6-150DE651B266}" destId="{A93D060E-F1AB-40ED-9988-CC8DB1D390CE}" srcOrd="2" destOrd="0" presId="urn:microsoft.com/office/officeart/2005/8/layout/orgChart1"/>
    <dgm:cxn modelId="{3D8D94D5-74A6-4A63-AF45-952B656726BC}" type="presParOf" srcId="{B5089A8A-FB65-4D18-800A-D34B84DDADA1}" destId="{B29A810F-CB14-43A9-8A7C-8893BC435AE0}" srcOrd="4" destOrd="0" presId="urn:microsoft.com/office/officeart/2005/8/layout/orgChart1"/>
    <dgm:cxn modelId="{4ACBBE30-8BDB-4FA0-BB1C-9E1ABF72FB54}" type="presParOf" srcId="{B5089A8A-FB65-4D18-800A-D34B84DDADA1}" destId="{F985A0A4-FA8D-4BB0-9C67-496FA8A7EC77}" srcOrd="5" destOrd="0" presId="urn:microsoft.com/office/officeart/2005/8/layout/orgChart1"/>
    <dgm:cxn modelId="{524DB4E0-41B7-4175-8717-B4FECEF29C8C}" type="presParOf" srcId="{F985A0A4-FA8D-4BB0-9C67-496FA8A7EC77}" destId="{18AE771C-C3A9-47E8-ACF0-3D51A1E35E11}" srcOrd="0" destOrd="0" presId="urn:microsoft.com/office/officeart/2005/8/layout/orgChart1"/>
    <dgm:cxn modelId="{23CEE289-A691-4526-BEF6-82F885BD4276}" type="presParOf" srcId="{18AE771C-C3A9-47E8-ACF0-3D51A1E35E11}" destId="{60F0076A-2D57-4F0B-8B48-BA44A7A2229A}" srcOrd="0" destOrd="0" presId="urn:microsoft.com/office/officeart/2005/8/layout/orgChart1"/>
    <dgm:cxn modelId="{999C9AB5-B6BE-456C-B025-91E09F5094E0}" type="presParOf" srcId="{18AE771C-C3A9-47E8-ACF0-3D51A1E35E11}" destId="{5B8A68F8-AB83-4DDF-AD39-A23F9F0EF160}" srcOrd="1" destOrd="0" presId="urn:microsoft.com/office/officeart/2005/8/layout/orgChart1"/>
    <dgm:cxn modelId="{8A7C15D5-A764-48FA-93B0-79206993A630}" type="presParOf" srcId="{F985A0A4-FA8D-4BB0-9C67-496FA8A7EC77}" destId="{C6EBD64B-6F69-4CB7-BB84-9CDF52BCC314}" srcOrd="1" destOrd="0" presId="urn:microsoft.com/office/officeart/2005/8/layout/orgChart1"/>
    <dgm:cxn modelId="{7704C938-33E7-476B-958F-2D20117BB845}" type="presParOf" srcId="{F985A0A4-FA8D-4BB0-9C67-496FA8A7EC77}" destId="{2B35837B-F140-45DB-8416-B3C78A057AD7}" srcOrd="2" destOrd="0" presId="urn:microsoft.com/office/officeart/2005/8/layout/orgChart1"/>
    <dgm:cxn modelId="{5BDC57C6-0A93-446E-B625-2434D179E7C9}" type="presParOf" srcId="{B5089A8A-FB65-4D18-800A-D34B84DDADA1}" destId="{C5A70CCD-84D3-4750-9BEB-7119ACA7848E}" srcOrd="6" destOrd="0" presId="urn:microsoft.com/office/officeart/2005/8/layout/orgChart1"/>
    <dgm:cxn modelId="{8ACA62D3-90F3-4903-A832-A8C8D2936830}" type="presParOf" srcId="{B5089A8A-FB65-4D18-800A-D34B84DDADA1}" destId="{D401E960-3307-407E-97D2-F026929FE63D}" srcOrd="7" destOrd="0" presId="urn:microsoft.com/office/officeart/2005/8/layout/orgChart1"/>
    <dgm:cxn modelId="{C8D3F056-A9E7-4856-BCEB-038BE8299D53}" type="presParOf" srcId="{D401E960-3307-407E-97D2-F026929FE63D}" destId="{0840F2D5-6350-4340-AF6B-9CB606383698}" srcOrd="0" destOrd="0" presId="urn:microsoft.com/office/officeart/2005/8/layout/orgChart1"/>
    <dgm:cxn modelId="{064AA283-E333-4228-B6A4-4DCBBA561EB9}" type="presParOf" srcId="{0840F2D5-6350-4340-AF6B-9CB606383698}" destId="{4DFC17A2-5C1B-425D-B132-F6E3DD64CCAF}" srcOrd="0" destOrd="0" presId="urn:microsoft.com/office/officeart/2005/8/layout/orgChart1"/>
    <dgm:cxn modelId="{A6289974-CADE-454E-9517-BF1E439D9A26}" type="presParOf" srcId="{0840F2D5-6350-4340-AF6B-9CB606383698}" destId="{7018D0AB-B029-4B04-974B-68CF37DBC4F6}" srcOrd="1" destOrd="0" presId="urn:microsoft.com/office/officeart/2005/8/layout/orgChart1"/>
    <dgm:cxn modelId="{C1D67F70-D80F-4E07-AA9E-9B00F18A5730}" type="presParOf" srcId="{D401E960-3307-407E-97D2-F026929FE63D}" destId="{00D6C9C1-1100-4A99-BBC7-6CC77DD81B3E}" srcOrd="1" destOrd="0" presId="urn:microsoft.com/office/officeart/2005/8/layout/orgChart1"/>
    <dgm:cxn modelId="{F59B59AB-A8C3-4530-B6B0-7BFEBB9409AB}" type="presParOf" srcId="{D401E960-3307-407E-97D2-F026929FE63D}" destId="{4A5590F9-638F-4BFC-AC5D-31592AE4E40A}" srcOrd="2" destOrd="0" presId="urn:microsoft.com/office/officeart/2005/8/layout/orgChart1"/>
    <dgm:cxn modelId="{9E525D0F-96FB-4A46-9BF4-BB6AA82BDBC3}" type="presParOf" srcId="{BFDA461A-3DAB-4EAB-AAA5-1A4BED783A6D}" destId="{733C3235-ABB0-4B2C-B383-16C466B409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70CCD-84D3-4750-9BEB-7119ACA7848E}">
      <dsp:nvSpPr>
        <dsp:cNvPr id="0" name=""/>
        <dsp:cNvSpPr/>
      </dsp:nvSpPr>
      <dsp:spPr>
        <a:xfrm>
          <a:off x="3810000" y="1345616"/>
          <a:ext cx="2984015" cy="345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28"/>
              </a:lnTo>
              <a:lnTo>
                <a:pt x="2984015" y="172628"/>
              </a:lnTo>
              <a:lnTo>
                <a:pt x="2984015" y="34525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A810F-CB14-43A9-8A7C-8893BC435AE0}">
      <dsp:nvSpPr>
        <dsp:cNvPr id="0" name=""/>
        <dsp:cNvSpPr/>
      </dsp:nvSpPr>
      <dsp:spPr>
        <a:xfrm>
          <a:off x="3810000" y="1345616"/>
          <a:ext cx="994671" cy="345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28"/>
              </a:lnTo>
              <a:lnTo>
                <a:pt x="994671" y="172628"/>
              </a:lnTo>
              <a:lnTo>
                <a:pt x="994671" y="34525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1814F-C4C9-4377-B701-EBC1B6D07F61}">
      <dsp:nvSpPr>
        <dsp:cNvPr id="0" name=""/>
        <dsp:cNvSpPr/>
      </dsp:nvSpPr>
      <dsp:spPr>
        <a:xfrm>
          <a:off x="2815328" y="1345616"/>
          <a:ext cx="994671" cy="345257"/>
        </a:xfrm>
        <a:custGeom>
          <a:avLst/>
          <a:gdLst/>
          <a:ahLst/>
          <a:cxnLst/>
          <a:rect l="0" t="0" r="0" b="0"/>
          <a:pathLst>
            <a:path>
              <a:moveTo>
                <a:pt x="994671" y="0"/>
              </a:moveTo>
              <a:lnTo>
                <a:pt x="994671" y="172628"/>
              </a:lnTo>
              <a:lnTo>
                <a:pt x="0" y="172628"/>
              </a:lnTo>
              <a:lnTo>
                <a:pt x="0" y="34525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4ECC0-A0CC-4CD9-8927-6E6158C30C6C}">
      <dsp:nvSpPr>
        <dsp:cNvPr id="0" name=""/>
        <dsp:cNvSpPr/>
      </dsp:nvSpPr>
      <dsp:spPr>
        <a:xfrm>
          <a:off x="825984" y="1345616"/>
          <a:ext cx="2984015" cy="345257"/>
        </a:xfrm>
        <a:custGeom>
          <a:avLst/>
          <a:gdLst/>
          <a:ahLst/>
          <a:cxnLst/>
          <a:rect l="0" t="0" r="0" b="0"/>
          <a:pathLst>
            <a:path>
              <a:moveTo>
                <a:pt x="2984015" y="0"/>
              </a:moveTo>
              <a:lnTo>
                <a:pt x="2984015" y="172628"/>
              </a:lnTo>
              <a:lnTo>
                <a:pt x="0" y="172628"/>
              </a:lnTo>
              <a:lnTo>
                <a:pt x="0" y="34525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855C2-0F12-4F4C-9BCD-B8F376F88B4F}">
      <dsp:nvSpPr>
        <dsp:cNvPr id="0" name=""/>
        <dsp:cNvSpPr/>
      </dsp:nvSpPr>
      <dsp:spPr>
        <a:xfrm>
          <a:off x="1990810" y="766857"/>
          <a:ext cx="3638378" cy="578759"/>
        </a:xfrm>
        <a:prstGeom prst="rect">
          <a:avLst/>
        </a:prstGeom>
        <a:solidFill>
          <a:schemeClr val="accent2"/>
        </a:solidFill>
        <a:ln w="285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БУЗ УР «</a:t>
          </a:r>
          <a:r>
            <a:rPr lang="ru-RU" sz="1600" kern="1200" dirty="0" err="1" smtClean="0"/>
            <a:t>Малопургинская</a:t>
          </a:r>
          <a:r>
            <a:rPr lang="ru-RU" sz="1600" kern="1200" dirty="0" smtClean="0"/>
            <a:t> РБ МЗ УР»</a:t>
          </a:r>
          <a:endParaRPr lang="ru-RU" sz="1600" kern="1200" dirty="0"/>
        </a:p>
      </dsp:txBody>
      <dsp:txXfrm>
        <a:off x="1990810" y="766857"/>
        <a:ext cx="3638378" cy="578759"/>
      </dsp:txXfrm>
    </dsp:sp>
    <dsp:sp modelId="{82B6622B-7227-43DF-9979-70C514945B24}">
      <dsp:nvSpPr>
        <dsp:cNvPr id="0" name=""/>
        <dsp:cNvSpPr/>
      </dsp:nvSpPr>
      <dsp:spPr>
        <a:xfrm>
          <a:off x="3941" y="1690874"/>
          <a:ext cx="1644085" cy="822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Поликлиника</a:t>
          </a:r>
          <a:endParaRPr lang="ru-RU" sz="1800" kern="1200" dirty="0"/>
        </a:p>
      </dsp:txBody>
      <dsp:txXfrm>
        <a:off x="3941" y="1690874"/>
        <a:ext cx="1644085" cy="822042"/>
      </dsp:txXfrm>
    </dsp:sp>
    <dsp:sp modelId="{7798A26F-388B-473F-8D4C-546CDAE7E2DF}">
      <dsp:nvSpPr>
        <dsp:cNvPr id="0" name=""/>
        <dsp:cNvSpPr/>
      </dsp:nvSpPr>
      <dsp:spPr>
        <a:xfrm>
          <a:off x="1993285" y="1690874"/>
          <a:ext cx="1644085" cy="822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Стационар</a:t>
          </a:r>
          <a:endParaRPr lang="ru-RU" sz="1800" kern="1200" dirty="0"/>
        </a:p>
      </dsp:txBody>
      <dsp:txXfrm>
        <a:off x="1993285" y="1690874"/>
        <a:ext cx="1644085" cy="822042"/>
      </dsp:txXfrm>
    </dsp:sp>
    <dsp:sp modelId="{60F0076A-2D57-4F0B-8B48-BA44A7A2229A}">
      <dsp:nvSpPr>
        <dsp:cNvPr id="0" name=""/>
        <dsp:cNvSpPr/>
      </dsp:nvSpPr>
      <dsp:spPr>
        <a:xfrm>
          <a:off x="3982628" y="1690874"/>
          <a:ext cx="1644085" cy="822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Врачебные амбулатории</a:t>
          </a:r>
          <a:endParaRPr lang="ru-RU" sz="1800" kern="1200" dirty="0"/>
        </a:p>
      </dsp:txBody>
      <dsp:txXfrm>
        <a:off x="3982628" y="1690874"/>
        <a:ext cx="1644085" cy="822042"/>
      </dsp:txXfrm>
    </dsp:sp>
    <dsp:sp modelId="{4DFC17A2-5C1B-425D-B132-F6E3DD64CCAF}">
      <dsp:nvSpPr>
        <dsp:cNvPr id="0" name=""/>
        <dsp:cNvSpPr/>
      </dsp:nvSpPr>
      <dsp:spPr>
        <a:xfrm>
          <a:off x="5971972" y="1690874"/>
          <a:ext cx="1644085" cy="822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Фельдшерско-акушерские пункты</a:t>
          </a:r>
          <a:endParaRPr lang="ru-RU" sz="1800" kern="1200" dirty="0"/>
        </a:p>
      </dsp:txBody>
      <dsp:txXfrm>
        <a:off x="5971972" y="1690874"/>
        <a:ext cx="1644085" cy="822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DFC3D-A548-4026-882A-6E4853A069F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F0E95-7FCC-4B8B-AB7B-04158F120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8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1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0E95-7FCC-4B8B-AB7B-04158F120BA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8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1275606"/>
            <a:ext cx="7632848" cy="208823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ИТОГИ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работы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БУЗ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УР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2400" b="1" cap="none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МАЛОПУРГИНСКАЯ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РБ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МЗ УР»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год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7944" y="4804048"/>
            <a:ext cx="1450504" cy="339452"/>
          </a:xfrm>
        </p:spPr>
        <p:txBody>
          <a:bodyPr>
            <a:normAutofit/>
          </a:bodyPr>
          <a:lstStyle/>
          <a:p>
            <a:pPr algn="ctr"/>
            <a:r>
              <a:rPr lang="ru-RU" sz="1050" dirty="0" smtClean="0"/>
              <a:t>16.03.2022 г.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68187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58" y="267494"/>
            <a:ext cx="3941684" cy="288032"/>
          </a:xfrm>
        </p:spPr>
        <p:txBody>
          <a:bodyPr>
            <a:normAutofit fontScale="90000"/>
          </a:bodyPr>
          <a:lstStyle/>
          <a:p>
            <a:r>
              <a:rPr lang="ru-RU" sz="1800" dirty="0" err="1" smtClean="0"/>
              <a:t>Маммографический</a:t>
            </a:r>
            <a:r>
              <a:rPr lang="ru-RU" sz="1800" dirty="0" smtClean="0"/>
              <a:t> кабинет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0263" y="1340428"/>
            <a:ext cx="3100157" cy="232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440" y="1340428"/>
            <a:ext cx="3100159" cy="232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9502"/>
            <a:ext cx="3384376" cy="451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19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626968" cy="44098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Флюорографический кабинет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3558"/>
            <a:ext cx="2888654" cy="216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66271"/>
            <a:ext cx="1368152" cy="18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03023"/>
            <a:ext cx="3744416" cy="249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972" y="519522"/>
            <a:ext cx="194421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1510"/>
            <a:ext cx="2448272" cy="163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590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3478"/>
            <a:ext cx="4680520" cy="35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95886"/>
            <a:ext cx="799288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В рамках реализация программы «Создание единого цифрового контура здравоохранения на основе единой государственной информационной системы в сфере здравоохранения (ЕГИСЗ)» поступили - Компьютеры, 32 шт. - Принтеры HP </a:t>
            </a:r>
            <a:r>
              <a:rPr lang="ru-RU" sz="1600" dirty="0" err="1"/>
              <a:t>LaserJet</a:t>
            </a:r>
            <a:r>
              <a:rPr lang="ru-RU" sz="1600" dirty="0"/>
              <a:t> </a:t>
            </a:r>
            <a:r>
              <a:rPr lang="ru-RU" sz="1600" dirty="0" err="1"/>
              <a:t>Pro</a:t>
            </a:r>
            <a:r>
              <a:rPr lang="ru-RU" sz="1600" dirty="0"/>
              <a:t> M404dn, </a:t>
            </a:r>
            <a:r>
              <a:rPr lang="ru-RU" sz="1600" dirty="0" smtClean="0"/>
              <a:t>82 шт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1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340217" cy="1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03598"/>
            <a:ext cx="7992888" cy="2088232"/>
          </a:xfr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демографические показатели и целевые показатели эффективности работы</a:t>
            </a:r>
            <a:br>
              <a:rPr lang="ru-RU" sz="2400" dirty="0" smtClean="0"/>
            </a:br>
            <a:r>
              <a:rPr lang="ru-RU" sz="2400" dirty="0" err="1" smtClean="0"/>
              <a:t>буз</a:t>
            </a:r>
            <a:r>
              <a:rPr lang="ru-RU" sz="2400" dirty="0" smtClean="0"/>
              <a:t> </a:t>
            </a:r>
            <a:r>
              <a:rPr lang="ru-RU" sz="2400" dirty="0" err="1" smtClean="0"/>
              <a:t>ур</a:t>
            </a:r>
            <a:r>
              <a:rPr lang="ru-RU" sz="2400" dirty="0" smtClean="0"/>
              <a:t> «</a:t>
            </a:r>
            <a:r>
              <a:rPr lang="ru-RU" sz="2400" dirty="0" err="1" smtClean="0"/>
              <a:t>Малопургинская</a:t>
            </a:r>
            <a:r>
              <a:rPr lang="ru-RU" sz="2400" dirty="0" smtClean="0"/>
              <a:t> РБ МЗ УР»</a:t>
            </a:r>
            <a:br>
              <a:rPr lang="ru-RU" sz="2400" dirty="0" smtClean="0"/>
            </a:br>
            <a:r>
              <a:rPr lang="ru-RU" sz="2400" dirty="0" smtClean="0"/>
              <a:t>за 2021 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50215" y="4346998"/>
            <a:ext cx="5400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Заместитель главного врача по медицинскому обслуживанию населения Кузнецова Наталья Васильевна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6078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340217" cy="1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7534"/>
            <a:ext cx="7992888" cy="4409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Обслуживаемое население -  29527 чел.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097735"/>
              </p:ext>
            </p:extLst>
          </p:nvPr>
        </p:nvGraphicFramePr>
        <p:xfrm>
          <a:off x="251520" y="1419622"/>
          <a:ext cx="4166755" cy="281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137231"/>
              </p:ext>
            </p:extLst>
          </p:nvPr>
        </p:nvGraphicFramePr>
        <p:xfrm>
          <a:off x="4572000" y="1419622"/>
          <a:ext cx="4166755" cy="288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4408243"/>
            <a:ext cx="4176464" cy="307777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Взрослые – 22079 </a:t>
            </a:r>
            <a:r>
              <a:rPr lang="ru-RU" sz="1400" b="1" dirty="0" smtClean="0"/>
              <a:t>чел.     Дети – 7448 чел.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402779"/>
            <a:ext cx="419602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/>
              <a:t>Мужчины – </a:t>
            </a:r>
            <a:r>
              <a:rPr lang="ru-RU" sz="1400" b="1" dirty="0" smtClean="0"/>
              <a:t>10243 </a:t>
            </a:r>
            <a:r>
              <a:rPr lang="ru-RU" sz="1400" b="1" dirty="0"/>
              <a:t>чел. Женщины – 11836 чел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94729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0217" cy="1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6336704" cy="587713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Рождаемость, смертность, </a:t>
            </a:r>
            <a:r>
              <a:rPr lang="ru-RU" sz="2400" dirty="0" err="1" smtClean="0"/>
              <a:t>е.п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80079"/>
              </p:ext>
            </p:extLst>
          </p:nvPr>
        </p:nvGraphicFramePr>
        <p:xfrm>
          <a:off x="611560" y="1059582"/>
          <a:ext cx="80032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60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3478"/>
            <a:ext cx="7576119" cy="10287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РЕЗУЛЬТАТЫ национального проекта «ЗДРАВООХРАНЕНИЕ»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75606"/>
            <a:ext cx="7620000" cy="3280172"/>
          </a:xfrm>
        </p:spPr>
        <p:txBody>
          <a:bodyPr>
            <a:normAutofit fontScale="92500" lnSpcReduction="20000"/>
          </a:bodyPr>
          <a:lstStyle/>
          <a:p>
            <a:pPr marL="126203" indent="-126203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смертности населения трудоспособного возраста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350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случаев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100 тыс. населения в 2024 году; </a:t>
            </a:r>
          </a:p>
          <a:p>
            <a:pPr marL="126203" indent="-126203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смертности от болезней системы кровообращения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450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случаев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100 тыс. населения в 2024 году;</a:t>
            </a:r>
          </a:p>
          <a:p>
            <a:pPr marL="126203" indent="-126203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смертности от новообразований, в том числе от злокачественных,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185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случаев на 100 тыс. населения;</a:t>
            </a:r>
          </a:p>
          <a:p>
            <a:pPr marL="126203" indent="-126203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младенческой смертности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4,0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 тыс. родившихся детей в 2024 году</a:t>
            </a:r>
          </a:p>
          <a:p>
            <a:pPr marL="126203" indent="-126203">
              <a:buFont typeface="Arial" panose="020B0604020202020204" pitchFamily="34" charset="0"/>
              <a:buChar char="•"/>
            </a:pPr>
            <a:endParaRPr lang="ru-RU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20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6696744" cy="648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Итоги диспансеризации взрослого населения за 2021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099" y="886499"/>
            <a:ext cx="7620000" cy="93610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1400" cap="small" dirty="0"/>
              <a:t>В 2021 году диспансеризация определенных групп взрослого населения (ДОГВН) проводилась  согласно </a:t>
            </a:r>
            <a:r>
              <a:rPr lang="ru-RU" sz="1400" cap="small" dirty="0" smtClean="0"/>
              <a:t>приказа </a:t>
            </a:r>
            <a:r>
              <a:rPr lang="ru-RU" sz="1400" cap="small" dirty="0"/>
              <a:t>МЗ РФ №404н от 27.04.2021 г. «Об утверждении порядка проведения профилактического и медицинского осмотра и диспансеризации определенных групп взрослого населения».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58408"/>
              </p:ext>
            </p:extLst>
          </p:nvPr>
        </p:nvGraphicFramePr>
        <p:xfrm>
          <a:off x="827584" y="1995686"/>
          <a:ext cx="7632848" cy="29066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2602"/>
                <a:gridCol w="434024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Наименование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2021</a:t>
                      </a:r>
                      <a:endParaRPr lang="ru-RU" sz="105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Подлежало</a:t>
                      </a:r>
                      <a:r>
                        <a:rPr lang="ru-RU" sz="1000" b="1" baseline="0" dirty="0" smtClean="0"/>
                        <a:t> осмотру (чел.) – всего, </a:t>
                      </a:r>
                      <a:br>
                        <a:rPr lang="ru-RU" sz="1000" b="1" baseline="0" dirty="0" smtClean="0"/>
                      </a:br>
                      <a:r>
                        <a:rPr lang="ru-RU" sz="1000" b="1" baseline="0" dirty="0" smtClean="0"/>
                        <a:t>из них: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6919</a:t>
                      </a:r>
                      <a:endParaRPr lang="ru-RU" sz="1000" b="1" dirty="0"/>
                    </a:p>
                  </a:txBody>
                  <a:tcPr anchor="ctr"/>
                </a:tc>
              </a:tr>
              <a:tr h="16458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ПМО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1480</a:t>
                      </a:r>
                      <a:endParaRPr lang="ru-RU" sz="1000" dirty="0"/>
                    </a:p>
                  </a:txBody>
                  <a:tcPr anchor="ctr"/>
                </a:tc>
              </a:tr>
              <a:tr h="2657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ДОГВН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5439</a:t>
                      </a:r>
                      <a:endParaRPr lang="ru-RU" sz="1000" dirty="0"/>
                    </a:p>
                  </a:txBody>
                  <a:tcPr anchor="ctr"/>
                </a:tc>
              </a:tr>
              <a:tr h="367412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Осмотрено (чел.) – всего, </a:t>
                      </a:r>
                      <a:br>
                        <a:rPr lang="ru-RU" sz="1000" b="1" dirty="0" smtClean="0"/>
                      </a:br>
                      <a:r>
                        <a:rPr lang="ru-RU" sz="1000" b="1" dirty="0" smtClean="0"/>
                        <a:t>из</a:t>
                      </a:r>
                      <a:r>
                        <a:rPr lang="ru-RU" sz="1000" b="1" baseline="0" dirty="0" smtClean="0"/>
                        <a:t> них: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2403</a:t>
                      </a:r>
                      <a:endParaRPr lang="ru-RU" sz="1000" b="1" dirty="0"/>
                    </a:p>
                  </a:txBody>
                  <a:tcPr anchor="ctr"/>
                </a:tc>
              </a:tr>
              <a:tr h="2543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ПМО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398</a:t>
                      </a:r>
                      <a:endParaRPr lang="ru-RU" sz="1000" dirty="0"/>
                    </a:p>
                  </a:txBody>
                  <a:tcPr anchor="ctr"/>
                </a:tc>
              </a:tr>
              <a:tr h="26806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ДОГВН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2005</a:t>
                      </a:r>
                      <a:endParaRPr lang="ru-RU" sz="1000" dirty="0"/>
                    </a:p>
                  </a:txBody>
                  <a:tcPr anchor="ctr"/>
                </a:tc>
              </a:tr>
              <a:tr h="2925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Выполнения</a:t>
                      </a:r>
                      <a:r>
                        <a:rPr lang="ru-RU" sz="1000" baseline="0" dirty="0" smtClean="0"/>
                        <a:t> плана,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 anchor="ctr"/>
                </a:tc>
              </a:tr>
              <a:tr h="221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ПМО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26,9</a:t>
                      </a:r>
                      <a:endParaRPr lang="ru-RU" sz="1000" dirty="0"/>
                    </a:p>
                  </a:txBody>
                  <a:tcPr anchor="ctr"/>
                </a:tc>
              </a:tr>
              <a:tr h="2576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ДОГВН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36,9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3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6912768" cy="9465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группы здоровья</a:t>
            </a:r>
            <a:r>
              <a:rPr lang="ru-RU" sz="2400" dirty="0"/>
              <a:t> По результатам диспансеризации и ПМО </a:t>
            </a:r>
            <a:r>
              <a:rPr lang="ru-RU" sz="2400" dirty="0" smtClean="0"/>
              <a:t>: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80068"/>
              </p:ext>
            </p:extLst>
          </p:nvPr>
        </p:nvGraphicFramePr>
        <p:xfrm>
          <a:off x="755576" y="1707654"/>
          <a:ext cx="7632848" cy="273630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96876"/>
                <a:gridCol w="3003595"/>
                <a:gridCol w="1497928"/>
                <a:gridCol w="1434449"/>
              </a:tblGrid>
              <a:tr h="1163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Группа здоровья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Абс</a:t>
                      </a:r>
                      <a:r>
                        <a:rPr lang="ru-RU" sz="1400" dirty="0"/>
                        <a:t> /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Трудоспособного возраста ( </a:t>
                      </a:r>
                      <a:r>
                        <a:rPr lang="ru-RU" sz="1400" dirty="0" err="1"/>
                        <a:t>абс</a:t>
                      </a:r>
                      <a:r>
                        <a:rPr lang="ru-RU" sz="1400" dirty="0"/>
                        <a:t>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Старше трудоспособного возраста ( </a:t>
                      </a:r>
                      <a:r>
                        <a:rPr lang="ru-RU" sz="1400" dirty="0" err="1"/>
                        <a:t>абс</a:t>
                      </a:r>
                      <a:r>
                        <a:rPr lang="ru-RU" sz="1400" dirty="0"/>
                        <a:t>)</a:t>
                      </a:r>
                    </a:p>
                  </a:txBody>
                  <a:tcPr marL="68580" marR="68580" marT="0" marB="0" anchor="ctr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709 ( 29,5%)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50</a:t>
                      </a:r>
                    </a:p>
                  </a:txBody>
                  <a:tcPr marL="68580" marR="68580" marT="0" marB="0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376 ( 15, 6 % 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72</a:t>
                      </a:r>
                    </a:p>
                  </a:txBody>
                  <a:tcPr marL="68580" marR="68580" marT="0" marB="0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1029 (42, 8 %)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768</a:t>
                      </a:r>
                    </a:p>
                  </a:txBody>
                  <a:tcPr marL="68580" marR="68580" marT="0" marB="0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289 ( 12, 0%)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28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1510"/>
            <a:ext cx="8280920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Углубленная диспансеризация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14451"/>
            <a:ext cx="7488832" cy="1401315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900" b="0" cap="small" dirty="0" smtClean="0"/>
              <a:t>В соответствии с распоряжением МЗ УР № 811 от 29.06.2021 «О проведении углубленной диспансеризации граждан, перенесших новую </a:t>
            </a:r>
            <a:r>
              <a:rPr lang="ru-RU" sz="1900" b="0" cap="small" dirty="0" err="1" smtClean="0"/>
              <a:t>коронавирусную</a:t>
            </a:r>
            <a:r>
              <a:rPr lang="ru-RU" sz="1900" b="0" cap="small" dirty="0" smtClean="0"/>
              <a:t> инфекцию в удмуртской республике в 2021 году» с июля 2021г. В БУЗ УР «</a:t>
            </a:r>
            <a:r>
              <a:rPr lang="ru-RU" sz="1900" b="0" cap="small" dirty="0" err="1" smtClean="0"/>
              <a:t>малопургинская</a:t>
            </a:r>
            <a:r>
              <a:rPr lang="ru-RU" sz="1900" b="0" cap="small" dirty="0" smtClean="0"/>
              <a:t> РБ МЗ УР»  организовано проведение углубленной диспансеризации.</a:t>
            </a:r>
          </a:p>
          <a:p>
            <a:r>
              <a:rPr lang="ru-RU" sz="1900" cap="small" dirty="0" smtClean="0"/>
              <a:t>План  </a:t>
            </a:r>
            <a:r>
              <a:rPr lang="ru-RU" sz="1900" cap="small" dirty="0"/>
              <a:t>углубленной диспансеризации (УД): 715 человек.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34365"/>
              </p:ext>
            </p:extLst>
          </p:nvPr>
        </p:nvGraphicFramePr>
        <p:xfrm>
          <a:off x="1259632" y="2859782"/>
          <a:ext cx="6768752" cy="19433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84376"/>
                <a:gridCol w="3384376"/>
              </a:tblGrid>
              <a:tr h="4218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</a:tr>
              <a:tr h="3524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Подлежало, 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715</a:t>
                      </a:r>
                      <a:endParaRPr lang="ru-RU" dirty="0"/>
                    </a:p>
                  </a:txBody>
                  <a:tcPr anchor="ctr"/>
                </a:tc>
              </a:tr>
              <a:tr h="4993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завершивших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I </a:t>
                      </a:r>
                      <a:r>
                        <a:rPr lang="ru-RU" sz="1400" baseline="0" dirty="0" smtClean="0"/>
                        <a:t>этап УД, чел./%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209 / 29,2</a:t>
                      </a:r>
                      <a:endParaRPr lang="ru-RU" dirty="0"/>
                    </a:p>
                  </a:txBody>
                  <a:tcPr anchor="ctr"/>
                </a:tc>
              </a:tr>
              <a:tr h="637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завершивших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II </a:t>
                      </a:r>
                      <a:r>
                        <a:rPr lang="ru-RU" sz="1400" baseline="0" dirty="0" smtClean="0"/>
                        <a:t>этап УД чел./%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/ 3,8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58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32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7494"/>
            <a:ext cx="2674640" cy="5850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структура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798541"/>
              </p:ext>
            </p:extLst>
          </p:nvPr>
        </p:nvGraphicFramePr>
        <p:xfrm>
          <a:off x="899592" y="1084815"/>
          <a:ext cx="7620000" cy="32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516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6912768" cy="9465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группы здоровья</a:t>
            </a:r>
            <a:r>
              <a:rPr lang="ru-RU" sz="2400" dirty="0"/>
              <a:t> По результатам </a:t>
            </a:r>
            <a:r>
              <a:rPr lang="ru-RU" sz="2400" dirty="0" smtClean="0"/>
              <a:t>углубленной диспансеризации: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51021"/>
              </p:ext>
            </p:extLst>
          </p:nvPr>
        </p:nvGraphicFramePr>
        <p:xfrm>
          <a:off x="971600" y="1563638"/>
          <a:ext cx="7488832" cy="288032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03478"/>
                <a:gridCol w="4785354"/>
              </a:tblGrid>
              <a:tr h="1307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Группа здоровья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Абс</a:t>
                      </a:r>
                      <a:r>
                        <a:rPr lang="ru-RU" sz="1400" dirty="0"/>
                        <a:t> / %</a:t>
                      </a:r>
                    </a:p>
                  </a:txBody>
                  <a:tcPr marL="68580" marR="68580" marT="0" marB="0" anchor="ctr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18 (8,6%)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59 (28,2%)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93 (44,5%)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  <a:tr h="393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39</a:t>
                      </a:r>
                      <a:r>
                        <a:rPr lang="ru-RU" sz="1400" baseline="0" dirty="0" smtClean="0"/>
                        <a:t> (18,7%)</a:t>
                      </a:r>
                      <a:endParaRPr lang="ru-RU" sz="14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80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906888" cy="659721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Передвижной медицинский комплекс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4" y="2931790"/>
            <a:ext cx="2832703" cy="188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1510"/>
            <a:ext cx="3168352" cy="4224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6866" y="987574"/>
            <a:ext cx="4572000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1000" dirty="0"/>
              <a:t>13 августа 2021 года состоялся информационно-оздоровительный Форум здоровья «Будь здоров»,  08.09.2021 была организована </a:t>
            </a:r>
            <a:r>
              <a:rPr lang="ru-RU" sz="1000" dirty="0" smtClean="0"/>
              <a:t>«Улица </a:t>
            </a:r>
            <a:r>
              <a:rPr lang="ru-RU" sz="1000" dirty="0"/>
              <a:t>здоровья». В ходе мероприятий у всех желающих была уникальная возможность пройти медицинское обследование, посетив большое количество профильных специалистов и получить ценные советы для здоровья. Был организован забор крови на обследование на ВИЧ специалистами Республиканского центра медицинской профилактики.  Помимо этого проводилась вакцинация против новой </a:t>
            </a:r>
            <a:r>
              <a:rPr lang="ru-RU" sz="1000" dirty="0" err="1"/>
              <a:t>коронавирусной</a:t>
            </a:r>
            <a:r>
              <a:rPr lang="ru-RU" sz="1000" dirty="0"/>
              <a:t> инфекции COVID – </a:t>
            </a:r>
            <a:r>
              <a:rPr lang="ru-RU" sz="1000" dirty="0" smtClean="0"/>
              <a:t>19 и </a:t>
            </a:r>
            <a:r>
              <a:rPr lang="ru-RU" sz="1000" dirty="0"/>
              <a:t>проводилось флюорографическое исследование в передвижном медицинском комплексе на центральной площади села Малая Пурга.</a:t>
            </a:r>
          </a:p>
        </p:txBody>
      </p:sp>
    </p:spTree>
    <p:extLst>
      <p:ext uri="{BB962C8B-B14F-4D97-AF65-F5344CB8AC3E}">
        <p14:creationId xmlns:p14="http://schemas.microsoft.com/office/powerpoint/2010/main" val="377163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340217" cy="1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7614"/>
            <a:ext cx="7992888" cy="1728192"/>
          </a:xfrm>
          <a:blipFill dpi="0" rotWithShape="1">
            <a:blip r:embed="rId4">
              <a:alphaModFix amt="48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показатели работы стационара</a:t>
            </a:r>
            <a:br>
              <a:rPr lang="ru-RU" sz="2400" dirty="0" smtClean="0"/>
            </a:br>
            <a:r>
              <a:rPr lang="ru-RU" sz="2400" dirty="0" err="1" smtClean="0"/>
              <a:t>буз</a:t>
            </a:r>
            <a:r>
              <a:rPr lang="ru-RU" sz="2400" dirty="0" smtClean="0"/>
              <a:t> </a:t>
            </a:r>
            <a:r>
              <a:rPr lang="ru-RU" sz="2400" dirty="0" err="1" smtClean="0"/>
              <a:t>ур</a:t>
            </a:r>
            <a:r>
              <a:rPr lang="ru-RU" sz="2400" dirty="0" smtClean="0"/>
              <a:t> «</a:t>
            </a:r>
            <a:r>
              <a:rPr lang="ru-RU" sz="2400" dirty="0" err="1" smtClean="0"/>
              <a:t>Малопургинская</a:t>
            </a:r>
            <a:r>
              <a:rPr lang="ru-RU" sz="2400" dirty="0" smtClean="0"/>
              <a:t> РБ МЗ УР»</a:t>
            </a:r>
            <a:br>
              <a:rPr lang="ru-RU" sz="2400" dirty="0" smtClean="0"/>
            </a:br>
            <a:r>
              <a:rPr lang="ru-RU" sz="2400" dirty="0" smtClean="0"/>
              <a:t>за 2021 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50215" y="4346998"/>
            <a:ext cx="5400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Заместитель главного врача по медицинской части</a:t>
            </a:r>
          </a:p>
          <a:p>
            <a:pPr algn="ctr"/>
            <a:r>
              <a:rPr lang="ru-RU" sz="1200" dirty="0" smtClean="0"/>
              <a:t>Санников Михаил Анатольевич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990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1" y="-1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5791200" cy="596652"/>
          </a:xfrm>
        </p:spPr>
        <p:txBody>
          <a:bodyPr>
            <a:normAutofit/>
          </a:bodyPr>
          <a:lstStyle/>
          <a:p>
            <a:r>
              <a:rPr lang="ru-RU" sz="2400" b="1" dirty="0"/>
              <a:t>Стационарная </a:t>
            </a:r>
            <a:r>
              <a:rPr lang="ru-RU" sz="2400" b="1" dirty="0" smtClean="0"/>
              <a:t>помощь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43558"/>
            <a:ext cx="7056784" cy="897259"/>
          </a:xfrm>
          <a:solidFill>
            <a:schemeClr val="bg2">
              <a:lumMod val="90000"/>
              <a:alpha val="56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400" b="0" dirty="0"/>
              <a:t>Стационарная медицинская помощь в районной больнице проводится с </a:t>
            </a:r>
            <a:r>
              <a:rPr lang="ru-RU" sz="1400" dirty="0"/>
              <a:t>круглосуточным и дневным</a:t>
            </a:r>
            <a:r>
              <a:rPr lang="ru-RU" sz="1400" b="0" dirty="0"/>
              <a:t> пребыванием пациентов. </a:t>
            </a:r>
          </a:p>
          <a:p>
            <a:r>
              <a:rPr lang="ru-RU" sz="1400" dirty="0"/>
              <a:t>Всего развернуто коек по отделениям: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497583"/>
              </p:ext>
            </p:extLst>
          </p:nvPr>
        </p:nvGraphicFramePr>
        <p:xfrm>
          <a:off x="1331640" y="1851670"/>
          <a:ext cx="6624736" cy="2387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9900"/>
                <a:gridCol w="2044977"/>
                <a:gridCol w="207985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Отделение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Круглосуточные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койки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Дневные койки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Терапевтическое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Неврологическое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Хирургическое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Гинекологическое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Педиатрическое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Врачебные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амбулатории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Итого: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67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1115616" y="4458091"/>
            <a:ext cx="7056784" cy="413741"/>
          </a:xfrm>
          <a:prstGeom prst="rect">
            <a:avLst/>
          </a:prstGeom>
          <a:solidFill>
            <a:schemeClr val="bg2">
              <a:lumMod val="90000"/>
              <a:alpha val="56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Отделение анестезиологии-реанимации - 6 коек.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54153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596" y="123478"/>
            <a:ext cx="5791200" cy="36004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Плановые показатели  за 2020 год</a:t>
            </a:r>
            <a:r>
              <a:rPr lang="ru-RU" sz="2200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70319"/>
              </p:ext>
            </p:extLst>
          </p:nvPr>
        </p:nvGraphicFramePr>
        <p:xfrm>
          <a:off x="1259632" y="843558"/>
          <a:ext cx="6840761" cy="1717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034065"/>
                <a:gridCol w="1543835"/>
                <a:gridCol w="1286528"/>
                <a:gridCol w="976333"/>
              </a:tblGrid>
              <a:tr h="1908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Профиль </a:t>
                      </a:r>
                      <a:r>
                        <a:rPr lang="ru-RU" sz="1200" dirty="0">
                          <a:effectLst/>
                        </a:rPr>
                        <a:t>койки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госпитализаций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Терапевтические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1107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Хирургические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Патология </a:t>
                      </a:r>
                      <a:r>
                        <a:rPr lang="ru-RU" sz="1200" dirty="0">
                          <a:effectLst/>
                        </a:rPr>
                        <a:t>беременных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Гинекологические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Педиатрические </a:t>
                      </a:r>
                      <a:r>
                        <a:rPr lang="ru-RU" sz="1200" dirty="0">
                          <a:effectLst/>
                        </a:rPr>
                        <a:t>соматические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Неврологические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3 449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2 411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5816" y="2643758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60" dirty="0" err="1">
                <a:ea typeface="+mj-ea"/>
                <a:cs typeface="+mj-cs"/>
              </a:rPr>
              <a:t>стационарозамещающая</a:t>
            </a:r>
            <a:r>
              <a:rPr lang="ru-RU" sz="1400" b="1" cap="all" spc="-60" dirty="0">
                <a:ea typeface="+mj-ea"/>
                <a:cs typeface="+mj-cs"/>
              </a:rPr>
              <a:t> помощь</a:t>
            </a:r>
            <a:endParaRPr lang="ru-RU" sz="11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60264"/>
              </p:ext>
            </p:extLst>
          </p:nvPr>
        </p:nvGraphicFramePr>
        <p:xfrm>
          <a:off x="1259632" y="3075806"/>
          <a:ext cx="6840759" cy="1728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034064"/>
                <a:gridCol w="1543834"/>
                <a:gridCol w="1286529"/>
                <a:gridCol w="976332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Профиль </a:t>
                      </a:r>
                      <a:r>
                        <a:rPr lang="ru-RU" sz="1200" dirty="0">
                          <a:effectLst/>
                        </a:rPr>
                        <a:t>койки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госпитализаций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       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Терапевтические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Хирургические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Патология </a:t>
                      </a:r>
                      <a:r>
                        <a:rPr lang="ru-RU" sz="1200" dirty="0">
                          <a:effectLst/>
                        </a:rPr>
                        <a:t>беременных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Гинекологические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Педиатрические </a:t>
                      </a:r>
                      <a:r>
                        <a:rPr lang="ru-RU" sz="1200" dirty="0">
                          <a:effectLst/>
                        </a:rPr>
                        <a:t>соматические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1 958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1 212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11860" y="483518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spc="-60" dirty="0" smtClean="0"/>
              <a:t>стационарная </a:t>
            </a:r>
            <a:r>
              <a:rPr lang="ru-RU" sz="1400" b="1" cap="all" spc="-60" dirty="0"/>
              <a:t>помощь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941057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1470"/>
            <a:ext cx="5791200" cy="440987"/>
          </a:xfrm>
        </p:spPr>
        <p:txBody>
          <a:bodyPr>
            <a:normAutofit/>
          </a:bodyPr>
          <a:lstStyle/>
          <a:p>
            <a:r>
              <a:rPr lang="ru-RU" sz="2000" b="1" dirty="0"/>
              <a:t>Плановые показатели  за 2021 год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823071"/>
              </p:ext>
            </p:extLst>
          </p:nvPr>
        </p:nvGraphicFramePr>
        <p:xfrm>
          <a:off x="1259632" y="987574"/>
          <a:ext cx="684076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034064"/>
                <a:gridCol w="1543835"/>
                <a:gridCol w="1286529"/>
                <a:gridCol w="97633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Профиль </a:t>
                      </a:r>
                      <a:r>
                        <a:rPr lang="ru-RU" sz="1200" dirty="0">
                          <a:effectLst/>
                        </a:rPr>
                        <a:t>койки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госпитализаций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Терапевтические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1 107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Хирургические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Патология </a:t>
                      </a:r>
                      <a:r>
                        <a:rPr lang="ru-RU" sz="1200" dirty="0">
                          <a:effectLst/>
                        </a:rPr>
                        <a:t>беременных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Гинекологические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Педиатрические </a:t>
                      </a:r>
                      <a:r>
                        <a:rPr lang="ru-RU" sz="1200" dirty="0">
                          <a:effectLst/>
                        </a:rPr>
                        <a:t>соматические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Неврологические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3 449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555526"/>
            <a:ext cx="2825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spc="-60" dirty="0"/>
              <a:t>стационарная помощь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5344" y="27739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spc="-60" dirty="0" err="1"/>
              <a:t>стационарозамещающая</a:t>
            </a:r>
            <a:r>
              <a:rPr lang="ru-RU" sz="1600" b="1" cap="all" spc="-60" dirty="0"/>
              <a:t> помощь</a:t>
            </a:r>
            <a:endParaRPr 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07317"/>
              </p:ext>
            </p:extLst>
          </p:nvPr>
        </p:nvGraphicFramePr>
        <p:xfrm>
          <a:off x="1259631" y="3198334"/>
          <a:ext cx="6840761" cy="1677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034064"/>
                <a:gridCol w="1543835"/>
                <a:gridCol w="1286529"/>
                <a:gridCol w="976333"/>
              </a:tblGrid>
              <a:tr h="2097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Профиль </a:t>
                      </a:r>
                      <a:r>
                        <a:rPr lang="ru-RU" sz="1200" dirty="0">
                          <a:effectLst/>
                        </a:rPr>
                        <a:t>койки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</a:rPr>
                        <a:t>госпитализаций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Терапевтические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909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Хирургические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Гинекологические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Педиатрические </a:t>
                      </a:r>
                      <a:r>
                        <a:rPr lang="ru-RU" sz="1200" dirty="0">
                          <a:effectLst/>
                        </a:rPr>
                        <a:t>соматические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Неврологические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9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1 886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7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5486"/>
            <a:ext cx="6912768" cy="792088"/>
          </a:xfrm>
        </p:spPr>
        <p:txBody>
          <a:bodyPr>
            <a:noAutofit/>
          </a:bodyPr>
          <a:lstStyle/>
          <a:p>
            <a:r>
              <a:rPr lang="ru-RU" sz="2000" b="1" dirty="0"/>
              <a:t>Структура госпитализированных пациентов в стационарных </a:t>
            </a:r>
            <a:r>
              <a:rPr lang="ru-RU" sz="2000" b="1" dirty="0" smtClean="0"/>
              <a:t>отделениях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290762"/>
              </p:ext>
            </p:extLst>
          </p:nvPr>
        </p:nvGraphicFramePr>
        <p:xfrm>
          <a:off x="827584" y="1203596"/>
          <a:ext cx="7488831" cy="34563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124251"/>
                <a:gridCol w="1244170"/>
                <a:gridCol w="1244170"/>
                <a:gridCol w="967688"/>
                <a:gridCol w="908552"/>
              </a:tblGrid>
              <a:tr h="3154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больных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к/дней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больных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к/дней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Болезни </a:t>
                      </a:r>
                      <a:r>
                        <a:rPr lang="ru-RU" sz="1200" dirty="0">
                          <a:effectLst/>
                        </a:rPr>
                        <a:t>органов дыхания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508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43112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766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6051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Болезни </a:t>
                      </a:r>
                      <a:r>
                        <a:rPr lang="ru-RU" sz="1200" dirty="0">
                          <a:effectLst/>
                        </a:rPr>
                        <a:t>системы кровообращения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3974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505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4957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4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Беременность</a:t>
                      </a:r>
                      <a:r>
                        <a:rPr lang="ru-RU" sz="1200" dirty="0">
                          <a:effectLst/>
                        </a:rPr>
                        <a:t>, роды и послеродовый период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2068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1863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Болезни </a:t>
                      </a:r>
                      <a:r>
                        <a:rPr lang="ru-RU" sz="1200" dirty="0">
                          <a:effectLst/>
                        </a:rPr>
                        <a:t>органов пищеварения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2042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335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2855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Болезни </a:t>
                      </a:r>
                      <a:r>
                        <a:rPr lang="ru-RU" sz="1200" dirty="0">
                          <a:effectLst/>
                        </a:rPr>
                        <a:t>мочеполовой системы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1542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4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Болезни </a:t>
                      </a:r>
                      <a:r>
                        <a:rPr lang="ru-RU" sz="1200" dirty="0">
                          <a:effectLst/>
                        </a:rPr>
                        <a:t>костно-мышечной системы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1479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1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201" y="411510"/>
            <a:ext cx="5616624" cy="504056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телемедицинскИЙ</a:t>
            </a:r>
            <a:r>
              <a:rPr lang="ru-RU" sz="2400" dirty="0" smtClean="0"/>
              <a:t> КАБИНЕТ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580877"/>
              </p:ext>
            </p:extLst>
          </p:nvPr>
        </p:nvGraphicFramePr>
        <p:xfrm>
          <a:off x="755576" y="1203598"/>
          <a:ext cx="7488832" cy="32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5653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7534"/>
            <a:ext cx="6912768" cy="504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смертность </a:t>
            </a:r>
            <a:r>
              <a:rPr lang="ru-RU" sz="2400" dirty="0"/>
              <a:t>пациентов в стационарных отделениях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986621"/>
              </p:ext>
            </p:extLst>
          </p:nvPr>
        </p:nvGraphicFramePr>
        <p:xfrm>
          <a:off x="611560" y="1683841"/>
          <a:ext cx="4690864" cy="281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36096" y="1851670"/>
            <a:ext cx="3384376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u="sng" dirty="0"/>
              <a:t>По </a:t>
            </a:r>
            <a:r>
              <a:rPr lang="ru-RU" u="sng" dirty="0" smtClean="0"/>
              <a:t>нозологиям </a:t>
            </a:r>
            <a:r>
              <a:rPr lang="ru-RU" u="sng" dirty="0"/>
              <a:t>: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система кровообращения;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болезни органов </a:t>
            </a:r>
            <a:r>
              <a:rPr lang="ru-RU" dirty="0" smtClean="0"/>
              <a:t>пищеварения;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болезни нервной </a:t>
            </a:r>
            <a:r>
              <a:rPr lang="ru-RU" dirty="0" smtClean="0"/>
              <a:t>системы;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новообразования;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болезни органов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2319445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340217" cy="1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9622"/>
            <a:ext cx="7992888" cy="1728192"/>
          </a:xfrm>
          <a:blipFill dpi="0" rotWithShape="1">
            <a:blip r:embed="rId4">
              <a:alphaModFix amt="47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Работа амбулаторно-поликлинической службы</a:t>
            </a:r>
            <a:br>
              <a:rPr lang="ru-RU" sz="2400" dirty="0" smtClean="0"/>
            </a:br>
            <a:r>
              <a:rPr lang="ru-RU" sz="2400" dirty="0" err="1" smtClean="0"/>
              <a:t>буз</a:t>
            </a:r>
            <a:r>
              <a:rPr lang="ru-RU" sz="2400" dirty="0" smtClean="0"/>
              <a:t> </a:t>
            </a:r>
            <a:r>
              <a:rPr lang="ru-RU" sz="2400" dirty="0" err="1" smtClean="0"/>
              <a:t>ур</a:t>
            </a:r>
            <a:r>
              <a:rPr lang="ru-RU" sz="2400" dirty="0" smtClean="0"/>
              <a:t> «</a:t>
            </a:r>
            <a:r>
              <a:rPr lang="ru-RU" sz="2400" dirty="0" err="1" smtClean="0"/>
              <a:t>Малопургинская</a:t>
            </a:r>
            <a:r>
              <a:rPr lang="ru-RU" sz="2400" dirty="0" smtClean="0"/>
              <a:t> РБ МЗ УР»</a:t>
            </a:r>
            <a:br>
              <a:rPr lang="ru-RU" sz="2400" dirty="0" smtClean="0"/>
            </a:br>
            <a:r>
              <a:rPr lang="ru-RU" sz="2400" dirty="0" smtClean="0"/>
              <a:t>за 2021 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50215" y="4346998"/>
            <a:ext cx="5400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Зав. терапевтическим отделением поликлиники</a:t>
            </a:r>
          </a:p>
          <a:p>
            <a:pPr algn="ctr"/>
            <a:r>
              <a:rPr lang="ru-RU" sz="1200" dirty="0" smtClean="0"/>
              <a:t>Перминова Елена Васильевна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79023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3478"/>
            <a:ext cx="5791200" cy="659721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КАДРОВЫЕ ПОКАЗАТЕЛИ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18727"/>
              </p:ext>
            </p:extLst>
          </p:nvPr>
        </p:nvGraphicFramePr>
        <p:xfrm>
          <a:off x="827584" y="915566"/>
          <a:ext cx="7620000" cy="4023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852264"/>
                <a:gridCol w="936104"/>
                <a:gridCol w="1440160"/>
                <a:gridCol w="1296144"/>
                <a:gridCol w="1571328"/>
              </a:tblGrid>
              <a:tr h="7200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</a:rPr>
                        <a:t>Наименование должности (специальности)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</a:rPr>
                        <a:t>Число должностей                         в целом по организации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</a:rPr>
                        <a:t>Число физических лиц основных работников на занятых должностях, 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effectLst/>
                          <a:latin typeface="+mn-lt"/>
                        </a:rPr>
                        <a:t>Находятся в декретном отпуске (из 4  графы)</a:t>
                      </a:r>
                      <a:endParaRPr lang="ru-RU" sz="105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Укомплектованность,</a:t>
                      </a:r>
                      <a:r>
                        <a:rPr lang="ru-RU" sz="9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%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Штатных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</a:rPr>
                        <a:t>Занятых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/>
                        <a:t>1</a:t>
                      </a:r>
                      <a:endParaRPr lang="ru-RU" sz="5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/>
                        <a:t>2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/>
                        <a:t>3</a:t>
                      </a:r>
                      <a:endParaRPr lang="ru-RU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/>
                        <a:t>4</a:t>
                      </a:r>
                      <a:endParaRPr lang="ru-RU" sz="5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/>
                        <a:t>5</a:t>
                      </a:r>
                      <a:endParaRPr lang="ru-RU" sz="5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00" dirty="0" smtClean="0"/>
                        <a:t>6</a:t>
                      </a:r>
                      <a:endParaRPr lang="ru-RU" sz="5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Врачи – всего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98,25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95,75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78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9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97,5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Из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них: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Врачи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клинических специальностей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60,5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52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96,0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Средний медперсонал – всего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240,5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214,5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185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17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+mn-lt"/>
                        </a:rPr>
                        <a:t>89,2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Младший медицинский персонал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36,25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30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100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Прочий персонал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175,25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175,25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137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8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100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effectLst/>
                        </a:rPr>
                        <a:t>550,25</a:t>
                      </a:r>
                      <a:endParaRPr lang="ru-RU" sz="11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79" marR="549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+mn-lt"/>
                        </a:rPr>
                        <a:t>521,75</a:t>
                      </a:r>
                      <a:endParaRPr lang="ru-RU" sz="1100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+mn-lt"/>
                        </a:rPr>
                        <a:t>430</a:t>
                      </a:r>
                      <a:endParaRPr lang="ru-RU" sz="1100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+mn-lt"/>
                        </a:rPr>
                        <a:t>35</a:t>
                      </a:r>
                      <a:endParaRPr lang="ru-RU" sz="1100" b="1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+mn-lt"/>
                        </a:rPr>
                        <a:t>94,8</a:t>
                      </a:r>
                      <a:endParaRPr lang="ru-RU" sz="1100" b="1" i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78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7272808" cy="360040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Амбулаторно-поликлиническая служба</a:t>
            </a:r>
            <a:endParaRPr lang="ru-RU" sz="2000" cap="small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5899" y="987574"/>
            <a:ext cx="720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Общее количество обслуживаемого взрослого населения -  24895 прикрепленного взрослого населения - 22079, старше 60 </a:t>
            </a:r>
            <a:r>
              <a:rPr lang="ru-RU" sz="1400" dirty="0" smtClean="0"/>
              <a:t>лет - 6331</a:t>
            </a:r>
            <a:r>
              <a:rPr lang="ru-RU" sz="1400" dirty="0"/>
              <a:t>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0369" y="1707654"/>
            <a:ext cx="7200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Количество прикрепленных населенных пунктов в районе </a:t>
            </a:r>
            <a:r>
              <a:rPr lang="ru-RU" sz="1400" dirty="0" smtClean="0"/>
              <a:t>- 80</a:t>
            </a:r>
            <a:r>
              <a:rPr lang="ru-RU" sz="1400" dirty="0"/>
              <a:t>, из них с численностью населения менее 100 человек </a:t>
            </a:r>
            <a:r>
              <a:rPr lang="ru-RU" sz="1400" dirty="0" smtClean="0"/>
              <a:t>- </a:t>
            </a:r>
            <a:r>
              <a:rPr lang="ru-RU" sz="1400" dirty="0"/>
              <a:t>27.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0369" y="2427734"/>
            <a:ext cx="7200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Количество врачебных терапевтических участков </a:t>
            </a:r>
            <a:r>
              <a:rPr lang="ru-RU" sz="1400" dirty="0" smtClean="0"/>
              <a:t>- 11</a:t>
            </a:r>
            <a:r>
              <a:rPr lang="ru-RU" sz="1400" dirty="0"/>
              <a:t>, количество физических лиц врачей участковых </a:t>
            </a:r>
            <a:r>
              <a:rPr lang="ru-RU" sz="1400" dirty="0" smtClean="0"/>
              <a:t>– 10.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5899" y="3147814"/>
            <a:ext cx="7200800" cy="523220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Количество участков врачей общей </a:t>
            </a:r>
            <a:r>
              <a:rPr lang="ru-RU" sz="1400" dirty="0" smtClean="0"/>
              <a:t>практики -  </a:t>
            </a:r>
            <a:r>
              <a:rPr lang="ru-RU" sz="1400" dirty="0"/>
              <a:t>3 количество физических лиц </a:t>
            </a:r>
            <a:r>
              <a:rPr lang="ru-RU" sz="1400" dirty="0" smtClean="0"/>
              <a:t>врача общей практики – 2.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5899" y="3912613"/>
            <a:ext cx="72008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Средняя численность населения врачебного терапевтического </a:t>
            </a:r>
            <a:r>
              <a:rPr lang="ru-RU" sz="1400" dirty="0" smtClean="0"/>
              <a:t>участка -  2190 </a:t>
            </a:r>
            <a:r>
              <a:rPr lang="ru-RU" sz="1400" dirty="0"/>
              <a:t>чел.</a:t>
            </a:r>
          </a:p>
          <a:p>
            <a:r>
              <a:rPr lang="ru-RU" sz="1400" dirty="0"/>
              <a:t>Средняя численность населения участка </a:t>
            </a:r>
            <a:r>
              <a:rPr lang="ru-RU" sz="1400" dirty="0" smtClean="0"/>
              <a:t>ВОП </a:t>
            </a:r>
            <a:r>
              <a:rPr lang="ru-RU" sz="1400" dirty="0"/>
              <a:t>-  1118 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47264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7225"/>
            <a:ext cx="7056784" cy="812676"/>
          </a:xfrm>
        </p:spPr>
        <p:txBody>
          <a:bodyPr>
            <a:noAutofit/>
          </a:bodyPr>
          <a:lstStyle/>
          <a:p>
            <a:r>
              <a:rPr lang="ru-RU" sz="2400" dirty="0"/>
              <a:t>Амбулаторно-поликлиническая служба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75606"/>
            <a:ext cx="7620000" cy="77844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1600" dirty="0"/>
              <a:t>Амбулаторно-поликлиническая служба — </a:t>
            </a:r>
            <a:r>
              <a:rPr lang="ru-RU" sz="1600" b="0" dirty="0"/>
              <a:t>ведущее звено в системе организации первичной медико-санитарной помощи. </a:t>
            </a:r>
            <a:endParaRPr lang="ru-RU" sz="1600" b="0" dirty="0" smtClean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731035"/>
              </p:ext>
            </p:extLst>
          </p:nvPr>
        </p:nvGraphicFramePr>
        <p:xfrm>
          <a:off x="899592" y="3147814"/>
          <a:ext cx="7704855" cy="14401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01743"/>
                <a:gridCol w="1064864"/>
                <a:gridCol w="701358"/>
                <a:gridCol w="719182"/>
                <a:gridCol w="784638"/>
                <a:gridCol w="902151"/>
                <a:gridCol w="601669"/>
                <a:gridCol w="701358"/>
                <a:gridCol w="754652"/>
                <a:gridCol w="673240"/>
              </a:tblGrid>
              <a:tr h="6726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 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>
                          <a:effectLst/>
                        </a:rPr>
                        <a:t>Профилактическая и иная цель, посещения</a:t>
                      </a:r>
                      <a:endParaRPr lang="ru-RU" sz="11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>
                          <a:effectLst/>
                        </a:rPr>
                        <a:t>Неотложная помощь, посещения</a:t>
                      </a:r>
                      <a:endParaRPr lang="ru-RU" sz="11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>
                          <a:effectLst/>
                        </a:rPr>
                        <a:t>По поводу заболевания, обращения</a:t>
                      </a:r>
                      <a:endParaRPr lang="ru-RU" sz="11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100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537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202</a:t>
                      </a:r>
                      <a:r>
                        <a:rPr lang="en-US" sz="1400" cap="small" dirty="0">
                          <a:effectLst/>
                        </a:rPr>
                        <a:t>1</a:t>
                      </a:r>
                      <a:r>
                        <a:rPr lang="ru-RU" sz="1400" cap="small" dirty="0">
                          <a:effectLst/>
                        </a:rPr>
                        <a:t> год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60637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91171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150,4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11677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11431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97,9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25197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26956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" algn="l"/>
                        </a:tabLst>
                      </a:pPr>
                      <a:r>
                        <a:rPr lang="ru-RU" sz="1400" cap="small" dirty="0">
                          <a:effectLst/>
                        </a:rPr>
                        <a:t>103,0</a:t>
                      </a:r>
                      <a:endParaRPr lang="ru-RU" sz="12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221171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spc="-60" dirty="0">
                <a:solidFill>
                  <a:srgbClr val="073E87"/>
                </a:solidFill>
                <a:latin typeface="Arial Black"/>
                <a:ea typeface="+mj-ea"/>
                <a:cs typeface="+mj-cs"/>
              </a:rPr>
              <a:t>Анализ выполнения заданий по территориальной программе госгарантий  по ОМС с учетом соблюдения структуры и объемов медицинской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07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5526"/>
            <a:ext cx="7272808" cy="596652"/>
          </a:xfrm>
        </p:spPr>
        <p:txBody>
          <a:bodyPr>
            <a:noAutofit/>
          </a:bodyPr>
          <a:lstStyle/>
          <a:p>
            <a:pPr algn="ctr"/>
            <a:r>
              <a:rPr lang="ru-RU" sz="2000" cap="small" dirty="0"/>
              <a:t>Структура по амбулаторно-поликлинической помощи в </a:t>
            </a:r>
            <a:r>
              <a:rPr lang="ru-RU" sz="2000" cap="small" dirty="0" smtClean="0"/>
              <a:t>2021 году </a:t>
            </a:r>
            <a:r>
              <a:rPr lang="ru-RU" sz="2000" cap="small" dirty="0"/>
              <a:t>ОМС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05328"/>
              </p:ext>
            </p:extLst>
          </p:nvPr>
        </p:nvGraphicFramePr>
        <p:xfrm>
          <a:off x="827584" y="1563639"/>
          <a:ext cx="7620000" cy="27832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23794"/>
                <a:gridCol w="1523794"/>
                <a:gridCol w="1523794"/>
                <a:gridCol w="1524309"/>
                <a:gridCol w="1524309"/>
              </a:tblGrid>
              <a:tr h="2783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 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</a:rPr>
                        <a:t>План</a:t>
                      </a:r>
                      <a:endParaRPr lang="ru-RU" sz="11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</a:rPr>
                        <a:t>Факт</a:t>
                      </a:r>
                      <a:endParaRPr lang="ru-RU" sz="11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dirty="0" err="1">
                          <a:solidFill>
                            <a:schemeClr val="bg1"/>
                          </a:solidFill>
                          <a:effectLst/>
                        </a:rPr>
                        <a:t>абс</a:t>
                      </a:r>
                      <a:endParaRPr lang="ru-RU" sz="1000" b="1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1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dirty="0" err="1">
                          <a:solidFill>
                            <a:schemeClr val="bg1"/>
                          </a:solidFill>
                          <a:effectLst/>
                        </a:rPr>
                        <a:t>абс</a:t>
                      </a:r>
                      <a:endParaRPr lang="ru-RU" sz="1000" b="1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cap="small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1" cap="small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  <a:tr h="83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Профилактическая и иная цель, посещения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60637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42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>
                          <a:effectLst/>
                        </a:rPr>
                        <a:t>91171</a:t>
                      </a:r>
                      <a:endParaRPr lang="ru-RU" sz="1000" cap="small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52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</a:tr>
              <a:tr h="556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Неотложная помощь, посещения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11677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>
                          <a:effectLst/>
                        </a:rPr>
                        <a:t>7</a:t>
                      </a:r>
                      <a:endParaRPr lang="ru-RU" sz="1000" cap="small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>
                          <a:effectLst/>
                        </a:rPr>
                        <a:t>11431</a:t>
                      </a:r>
                      <a:endParaRPr lang="ru-RU" sz="1000" cap="small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>
                          <a:effectLst/>
                        </a:rPr>
                        <a:t>6</a:t>
                      </a:r>
                      <a:endParaRPr lang="ru-RU" sz="1000" cap="small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</a:tr>
              <a:tr h="834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>
                          <a:effectLst/>
                        </a:rPr>
                        <a:t>По поводу заболевания, обращения</a:t>
                      </a:r>
                      <a:endParaRPr lang="ru-RU" sz="1000" cap="small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25197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52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26956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cap="small" dirty="0">
                          <a:effectLst/>
                        </a:rPr>
                        <a:t>42</a:t>
                      </a:r>
                      <a:endParaRPr lang="ru-RU" sz="1000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654" marR="5565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796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9502"/>
            <a:ext cx="7272808" cy="524644"/>
          </a:xfrm>
        </p:spPr>
        <p:txBody>
          <a:bodyPr>
            <a:noAutofit/>
          </a:bodyPr>
          <a:lstStyle/>
          <a:p>
            <a:r>
              <a:rPr lang="ru-RU" sz="1600" b="1" cap="small" dirty="0"/>
              <a:t>Организация тестирования пациентов на новую </a:t>
            </a:r>
            <a:r>
              <a:rPr lang="ru-RU" sz="1600" b="1" cap="small" dirty="0" err="1"/>
              <a:t>коронавирусную</a:t>
            </a:r>
            <a:r>
              <a:rPr lang="ru-RU" sz="1600" b="1" cap="small" dirty="0"/>
              <a:t> инфекцию методом </a:t>
            </a:r>
            <a:r>
              <a:rPr lang="ru-RU" sz="1600" b="1" cap="small" dirty="0" smtClean="0"/>
              <a:t>ПЦР</a:t>
            </a:r>
            <a:endParaRPr lang="ru-RU" sz="1600" cap="smal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995686"/>
            <a:ext cx="201622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cap="small" dirty="0">
                <a:latin typeface="+mj-lt"/>
              </a:rPr>
              <a:t>Всего в 2021 году проведено 17516 обследований.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860578"/>
              </p:ext>
            </p:extLst>
          </p:nvPr>
        </p:nvGraphicFramePr>
        <p:xfrm>
          <a:off x="755576" y="1074038"/>
          <a:ext cx="5760640" cy="362544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845861"/>
                <a:gridCol w="914779"/>
              </a:tblGrid>
              <a:tr h="447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effectLst/>
                        </a:rPr>
                        <a:t>Контингент</a:t>
                      </a:r>
                      <a:endParaRPr lang="ru-RU" sz="9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cap="small" dirty="0">
                          <a:effectLst/>
                        </a:rPr>
                        <a:t>Количество</a:t>
                      </a:r>
                      <a:endParaRPr lang="ru-RU" sz="9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/>
                        </a:rPr>
                        <a:t> Прочие</a:t>
                      </a:r>
                      <a:endParaRPr lang="ru-RU" sz="1000" b="0" cap="small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240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6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Лица, обратившиеся за медицинской помощью, с признаками ОРВИ с легким и средним стационар течением</a:t>
                      </a:r>
                      <a:endParaRPr lang="ru-RU" sz="1000" b="0" cap="small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10719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3470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Лица, контактировавшие с больным COVID-19, при появлении симптомов, не исключающих COVID-19</a:t>
                      </a:r>
                      <a:endParaRPr lang="ru-RU" sz="1000" b="0" cap="small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2270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2411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 с диагнозом "внебольничная пневмония"</a:t>
                      </a:r>
                      <a:endParaRPr lang="ru-RU" sz="1000" b="0" cap="small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287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4704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Работники МО, имеющие риск инфицирования при профессиональной деятельности при появлении симптомов, не исключающих COVID-19</a:t>
                      </a:r>
                      <a:endParaRPr lang="ru-RU" sz="1000" b="0" cap="small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7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3628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 старше 65 лет, обратившиеся за медицинской помощью с респираторными симптомами</a:t>
                      </a:r>
                      <a:endParaRPr lang="ru-RU" sz="1000" b="0" cap="small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48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4704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Работники МО, имеющие риск инфицирования при </a:t>
                      </a: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-ной деятельности (лаб. исследования проводятся 1 раз в </a:t>
                      </a:r>
                      <a:r>
                        <a:rPr lang="ru-RU" sz="10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</a:t>
                      </a: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 появления иммуноглобулина G)</a:t>
                      </a:r>
                      <a:endParaRPr lang="ru-RU" sz="1000" b="0" cap="small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383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5482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Пациенты, поступающие на плановую госпитализацию, в том числе в федеральные центры, беременные на сроке 38-40 недель, перед поступлением в акушерский стационар</a:t>
                      </a:r>
                      <a:endParaRPr lang="ru-RU" sz="1000" b="0" cap="small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3880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  <a:tr h="216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1000" b="0" cap="small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cap="small" dirty="0">
                          <a:effectLst/>
                        </a:rPr>
                        <a:t>17516</a:t>
                      </a:r>
                      <a:endParaRPr lang="ru-RU" sz="800" b="1" cap="small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575" marR="45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1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5486"/>
            <a:ext cx="7272808" cy="812676"/>
          </a:xfrm>
        </p:spPr>
        <p:txBody>
          <a:bodyPr>
            <a:noAutofit/>
          </a:bodyPr>
          <a:lstStyle/>
          <a:p>
            <a:pPr fontAlgn="base"/>
            <a:r>
              <a:rPr lang="ru-RU" sz="2000" cap="small" dirty="0" smtClean="0"/>
              <a:t>ВАКЦИНАЦИЯ ВЗРОСЛОГО НАСЕЛЕНИЯ ПРОТИВ НОВОЙ КОРОНАВИРУСНОЙ ИНФЕКЦИИ</a:t>
            </a:r>
            <a:endParaRPr lang="ru-RU" sz="2000" cap="small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96323"/>
              </p:ext>
            </p:extLst>
          </p:nvPr>
        </p:nvGraphicFramePr>
        <p:xfrm>
          <a:off x="611560" y="1408071"/>
          <a:ext cx="4176464" cy="313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46936" y="1479726"/>
            <a:ext cx="350152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Привито </a:t>
            </a:r>
            <a:r>
              <a:rPr lang="en-US" dirty="0" smtClean="0"/>
              <a:t>I </a:t>
            </a:r>
            <a:r>
              <a:rPr lang="ru-RU" dirty="0" smtClean="0"/>
              <a:t>компонентом -15661 </a:t>
            </a:r>
            <a:r>
              <a:rPr lang="ru-RU" dirty="0"/>
              <a:t>человек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46936" y="2283718"/>
            <a:ext cx="350152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Население старше 60 лет </a:t>
            </a:r>
            <a:r>
              <a:rPr lang="en-US" dirty="0"/>
              <a:t>I </a:t>
            </a:r>
            <a:r>
              <a:rPr lang="ru-RU" dirty="0"/>
              <a:t>компонентом </a:t>
            </a:r>
            <a:r>
              <a:rPr lang="ru-RU" dirty="0" smtClean="0"/>
              <a:t>привито - 4234 человека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6937" y="3291830"/>
            <a:ext cx="3501527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Вторым компонентом привито всего-11302 человека. 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246937" y="4083918"/>
            <a:ext cx="350152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Ревакцинировано-726 человек, из них 385 старше 60 лет.</a:t>
            </a:r>
          </a:p>
        </p:txBody>
      </p:sp>
    </p:spTree>
    <p:extLst>
      <p:ext uri="{BB962C8B-B14F-4D97-AF65-F5344CB8AC3E}">
        <p14:creationId xmlns:p14="http://schemas.microsoft.com/office/powerpoint/2010/main" val="410022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306525"/>
            <a:ext cx="5791200" cy="740668"/>
          </a:xfrm>
        </p:spPr>
        <p:txBody>
          <a:bodyPr>
            <a:noAutofit/>
          </a:bodyPr>
          <a:lstStyle/>
          <a:p>
            <a:r>
              <a:rPr lang="ru-RU" sz="1800" b="1" dirty="0"/>
              <a:t>Охват и эффективность диспансерного наблюдения лиц</a:t>
            </a: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9267" y="2490696"/>
            <a:ext cx="756084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Состоит под диспансерным наблюдением  - 6607 человек.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9267" y="3075806"/>
            <a:ext cx="756084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Доля лиц на одном терапевтическом участке находящимся под диспансерным наблюдением в 2021 году -  52%: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количество взрослого населения 24895;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состоит на учете 13121человек.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9267" y="1419622"/>
            <a:ext cx="756084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В 2021 году доля лиц на  терапевтическом участке,  находящихся под  диспансерным наблюдением  составила 26,5% , целевой показатель не менее 35%. </a:t>
            </a:r>
          </a:p>
        </p:txBody>
      </p:sp>
    </p:spTree>
    <p:extLst>
      <p:ext uri="{BB962C8B-B14F-4D97-AF65-F5344CB8AC3E}">
        <p14:creationId xmlns:p14="http://schemas.microsoft.com/office/powerpoint/2010/main" val="60751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7494"/>
            <a:ext cx="1656184" cy="607727"/>
          </a:xfrm>
        </p:spPr>
        <p:txBody>
          <a:bodyPr>
            <a:noAutofit/>
          </a:bodyPr>
          <a:lstStyle/>
          <a:p>
            <a:pPr fontAlgn="base"/>
            <a:r>
              <a:rPr lang="ru-RU" sz="2800" cap="small" dirty="0"/>
              <a:t>Задачи</a:t>
            </a:r>
            <a:r>
              <a:rPr lang="ru-RU" sz="2800" cap="small" dirty="0" smtClean="0"/>
              <a:t>:</a:t>
            </a:r>
            <a:endParaRPr lang="ru-RU" sz="2800" cap="sm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6423" y="987574"/>
            <a:ext cx="7704856" cy="830997"/>
          </a:xfrm>
          <a:prstGeom prst="rect">
            <a:avLst/>
          </a:prstGeom>
          <a:solidFill>
            <a:schemeClr val="bg2">
              <a:alpha val="6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Обеспечить охват диспансерным наблюдением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- Не менее 35 % обслуживаемого взрослого населения в разрезе терапевтических участков.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872" y="3795886"/>
            <a:ext cx="770485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Охват диспансерным наблюдением не менее 95% из числа  лиц старше 65 лет с впервые выявленными заболеваниями в текущем году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7874" y="3003798"/>
            <a:ext cx="7704856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Лиц старше трудоспособного возраста, из числа подлежащих диспансерному наблюдению, не менее 90%.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7872" y="1979843"/>
            <a:ext cx="7704857" cy="830997"/>
          </a:xfrm>
          <a:prstGeom prst="rect">
            <a:avLst/>
          </a:prstGeom>
          <a:solidFill>
            <a:schemeClr val="bg2">
              <a:lumMod val="90000"/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- Лиц с хроническими неинфекционными заболеваниями и инфекционными заболеваниями и лиц с высоким и очень высоким сердечно-сосудистым риском не менее 70%.</a:t>
            </a:r>
          </a:p>
        </p:txBody>
      </p:sp>
    </p:spTree>
    <p:extLst>
      <p:ext uri="{BB962C8B-B14F-4D97-AF65-F5344CB8AC3E}">
        <p14:creationId xmlns:p14="http://schemas.microsoft.com/office/powerpoint/2010/main" val="1849846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3340217" cy="1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91630"/>
            <a:ext cx="7992888" cy="1368152"/>
          </a:xfrm>
          <a:blipFill dpi="0" rotWithShape="1">
            <a:blip r:embed="rId4">
              <a:alphaModFix amt="47000"/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Первичный выход на инвалидность</a:t>
            </a:r>
            <a:br>
              <a:rPr lang="ru-RU" sz="2400" dirty="0" smtClean="0"/>
            </a:br>
            <a:r>
              <a:rPr lang="ru-RU" sz="2400" dirty="0" err="1" smtClean="0"/>
              <a:t>буз</a:t>
            </a:r>
            <a:r>
              <a:rPr lang="ru-RU" sz="2400" dirty="0" smtClean="0"/>
              <a:t> </a:t>
            </a:r>
            <a:r>
              <a:rPr lang="ru-RU" sz="2400" dirty="0" err="1" smtClean="0"/>
              <a:t>ур</a:t>
            </a:r>
            <a:r>
              <a:rPr lang="ru-RU" sz="2400" dirty="0" smtClean="0"/>
              <a:t> «</a:t>
            </a:r>
            <a:r>
              <a:rPr lang="ru-RU" sz="2400" dirty="0" err="1" smtClean="0"/>
              <a:t>Малопургинская</a:t>
            </a:r>
            <a:r>
              <a:rPr lang="ru-RU" sz="2400" dirty="0" smtClean="0"/>
              <a:t> РБ МЗ УР»</a:t>
            </a:r>
            <a:br>
              <a:rPr lang="ru-RU" sz="2400" dirty="0" smtClean="0"/>
            </a:br>
            <a:r>
              <a:rPr lang="ru-RU" sz="2400" dirty="0" smtClean="0"/>
              <a:t>за 2021 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50215" y="4346998"/>
            <a:ext cx="5400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Заместитель главного врача по клинико-экспертной работе</a:t>
            </a:r>
          </a:p>
          <a:p>
            <a:pPr algn="ctr"/>
            <a:r>
              <a:rPr lang="ru-RU" sz="1200" dirty="0" smtClean="0"/>
              <a:t>Семенова Любовь Михайловна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477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0"/>
            <a:ext cx="26884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141" y="505033"/>
            <a:ext cx="8028384" cy="488421"/>
          </a:xfrm>
        </p:spPr>
        <p:txBody>
          <a:bodyPr>
            <a:noAutofit/>
          </a:bodyPr>
          <a:lstStyle/>
          <a:p>
            <a:r>
              <a:rPr lang="ru-RU" sz="1800" dirty="0"/>
              <a:t>Всего по </a:t>
            </a:r>
            <a:r>
              <a:rPr lang="ru-RU" sz="1800" dirty="0" err="1"/>
              <a:t>Малопургинскому</a:t>
            </a:r>
            <a:r>
              <a:rPr lang="ru-RU" sz="1800" dirty="0"/>
              <a:t> району </a:t>
            </a:r>
            <a:r>
              <a:rPr lang="ru-RU" sz="1800" dirty="0" smtClean="0"/>
              <a:t>- 2092 </a:t>
            </a:r>
            <a:r>
              <a:rPr lang="ru-RU" sz="1800" dirty="0"/>
              <a:t>инвалида.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08788"/>
              </p:ext>
            </p:extLst>
          </p:nvPr>
        </p:nvGraphicFramePr>
        <p:xfrm>
          <a:off x="539552" y="1995686"/>
          <a:ext cx="3960440" cy="245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8064" y="1653725"/>
            <a:ext cx="3384376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74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dirty="0"/>
              <a:t>Всего за 2021 год впервые признано инвалидами 158 человека.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366828"/>
            <a:ext cx="3384376" cy="307777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Взрослых </a:t>
            </a:r>
            <a:r>
              <a:rPr lang="ru-RU" sz="1400" dirty="0"/>
              <a:t>-1956 чел, детей -</a:t>
            </a:r>
            <a:r>
              <a:rPr lang="ru-RU" sz="1400" dirty="0" smtClean="0"/>
              <a:t>121 чел</a:t>
            </a:r>
            <a:r>
              <a:rPr lang="ru-RU" sz="1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2355726"/>
            <a:ext cx="338437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Взрослого </a:t>
            </a:r>
            <a:r>
              <a:rPr lang="ru-RU" sz="1400" dirty="0" smtClean="0"/>
              <a:t>населения - 144человека (57,8  на </a:t>
            </a:r>
            <a:r>
              <a:rPr lang="ru-RU" sz="1400" dirty="0"/>
              <a:t>10 тыс. взрослого </a:t>
            </a:r>
            <a:r>
              <a:rPr lang="ru-RU" sz="1400" dirty="0" smtClean="0"/>
              <a:t>населения). </a:t>
            </a:r>
          </a:p>
          <a:p>
            <a:r>
              <a:rPr lang="ru-RU" sz="1400" dirty="0" smtClean="0"/>
              <a:t>Детей </a:t>
            </a:r>
            <a:r>
              <a:rPr lang="ru-RU" sz="1400" dirty="0"/>
              <a:t>с впервые установленной  инвалидностью - 26 чел (27.5 на 10тыс. детского населения).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55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0"/>
            <a:ext cx="26884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8028384" cy="488421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Группы </a:t>
            </a:r>
            <a:r>
              <a:rPr lang="ru-RU" sz="2400" dirty="0"/>
              <a:t>инвалидности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279475"/>
              </p:ext>
            </p:extLst>
          </p:nvPr>
        </p:nvGraphicFramePr>
        <p:xfrm>
          <a:off x="457200" y="1314450"/>
          <a:ext cx="7620000" cy="32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278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5904656" cy="10287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Земский доктор/земский фельдшер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092963"/>
              </p:ext>
            </p:extLst>
          </p:nvPr>
        </p:nvGraphicFramePr>
        <p:xfrm>
          <a:off x="323528" y="1491630"/>
          <a:ext cx="5688632" cy="3135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28184" y="1779662"/>
            <a:ext cx="252028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По программе «Земский доктор/фельдшер» в 2021 приняты на работу </a:t>
            </a:r>
            <a:endParaRPr lang="ru-RU" sz="1200" dirty="0" smtClean="0"/>
          </a:p>
          <a:p>
            <a:pPr algn="just"/>
            <a:r>
              <a:rPr lang="ru-RU" sz="1200" dirty="0" smtClean="0"/>
              <a:t>врач-онколог</a:t>
            </a:r>
            <a:r>
              <a:rPr lang="ru-RU" sz="1200" dirty="0"/>
              <a:t>, врач-хирург,  врач анестезиолог-реаниматолог, а также  врач общей практики в </a:t>
            </a:r>
            <a:r>
              <a:rPr lang="ru-RU" sz="1200" dirty="0" err="1" smtClean="0"/>
              <a:t>Бобья-Учинскую</a:t>
            </a:r>
            <a:r>
              <a:rPr lang="ru-RU" sz="1200" dirty="0" smtClean="0"/>
              <a:t>  </a:t>
            </a:r>
            <a:r>
              <a:rPr lang="ru-RU" sz="1200" dirty="0"/>
              <a:t>врачебную амбулаторию и 1  фельдшер на ФАП  </a:t>
            </a:r>
            <a:r>
              <a:rPr lang="ru-RU" sz="1200" dirty="0" smtClean="0"/>
              <a:t>Верхне-</a:t>
            </a:r>
            <a:r>
              <a:rPr lang="ru-RU" sz="1200" dirty="0" err="1"/>
              <a:t>К</a:t>
            </a:r>
            <a:r>
              <a:rPr lang="ru-RU" sz="1200" dirty="0" err="1" smtClean="0"/>
              <a:t>ечевский</a:t>
            </a:r>
            <a:r>
              <a:rPr lang="ru-RU" sz="1200" dirty="0" smtClean="0"/>
              <a:t> </a:t>
            </a:r>
            <a:r>
              <a:rPr lang="ru-RU" sz="1200" dirty="0"/>
              <a:t>ФАП. </a:t>
            </a:r>
          </a:p>
        </p:txBody>
      </p:sp>
    </p:spTree>
    <p:extLst>
      <p:ext uri="{BB962C8B-B14F-4D97-AF65-F5344CB8AC3E}">
        <p14:creationId xmlns:p14="http://schemas.microsoft.com/office/powerpoint/2010/main" val="3395156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0"/>
            <a:ext cx="26884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247"/>
            <a:ext cx="7056784" cy="1028700"/>
          </a:xfrm>
        </p:spPr>
        <p:txBody>
          <a:bodyPr>
            <a:noAutofit/>
          </a:bodyPr>
          <a:lstStyle/>
          <a:p>
            <a:r>
              <a:rPr lang="ru-RU" sz="2000" dirty="0"/>
              <a:t>В структуре первичной инвалидности первые три места занимают: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478645"/>
              </p:ext>
            </p:extLst>
          </p:nvPr>
        </p:nvGraphicFramePr>
        <p:xfrm>
          <a:off x="539551" y="1995686"/>
          <a:ext cx="4041059" cy="223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57258" y="1419622"/>
            <a:ext cx="2880320" cy="461665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I </a:t>
            </a:r>
            <a:r>
              <a:rPr lang="ru-RU" sz="1200" b="1" dirty="0" smtClean="0"/>
              <a:t>место - злокачественные </a:t>
            </a:r>
            <a:r>
              <a:rPr lang="ru-RU" sz="1200" b="1" dirty="0"/>
              <a:t>новообразования - 25%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06333" y="1419622"/>
            <a:ext cx="3168352" cy="461665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/>
              <a:t>II </a:t>
            </a:r>
            <a:r>
              <a:rPr lang="ru-RU" sz="1200" b="1" dirty="0"/>
              <a:t>место - Болезни системы </a:t>
            </a:r>
            <a:r>
              <a:rPr lang="ru-RU" sz="1200" b="1" dirty="0" smtClean="0"/>
              <a:t>кровообращения - 20,8</a:t>
            </a:r>
            <a:r>
              <a:rPr lang="ru-RU" sz="1200" b="1" dirty="0"/>
              <a:t>%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254236"/>
              </p:ext>
            </p:extLst>
          </p:nvPr>
        </p:nvGraphicFramePr>
        <p:xfrm>
          <a:off x="4644008" y="2067694"/>
          <a:ext cx="4104456" cy="218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04247" y="4333356"/>
            <a:ext cx="655272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III </a:t>
            </a:r>
            <a:r>
              <a:rPr lang="ru-RU" b="1" dirty="0"/>
              <a:t>место -</a:t>
            </a:r>
            <a:r>
              <a:rPr lang="ru-RU" b="1" dirty="0" smtClean="0"/>
              <a:t>  </a:t>
            </a:r>
            <a:r>
              <a:rPr lang="ru-RU" b="1" dirty="0"/>
              <a:t>болезни костно-мышечной системы -13,8%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</a:t>
            </a:r>
            <a:r>
              <a:rPr lang="ru-RU" dirty="0"/>
              <a:t>ДОА большую часть заболеваний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50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074"/>
            <a:ext cx="5791200" cy="1028700"/>
          </a:xfrm>
        </p:spPr>
        <p:txBody>
          <a:bodyPr>
            <a:normAutofit/>
          </a:bodyPr>
          <a:lstStyle/>
          <a:p>
            <a:r>
              <a:rPr lang="ru-RU" sz="2200" dirty="0"/>
              <a:t>Мероприятия по снижению первичной </a:t>
            </a:r>
            <a:r>
              <a:rPr lang="ru-RU" sz="2200" dirty="0" smtClean="0"/>
              <a:t>инвалидности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75606"/>
            <a:ext cx="7272808" cy="2304256"/>
          </a:xfrm>
          <a:solidFill>
            <a:schemeClr val="bg2">
              <a:lumMod val="90000"/>
              <a:alpha val="72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b="0" dirty="0" smtClean="0"/>
              <a:t>1. Проведение </a:t>
            </a:r>
            <a:r>
              <a:rPr lang="ru-RU" b="0" dirty="0"/>
              <a:t>анализа эффективности диспансерного наблюдения за больными с цереброваскулярной  патологией, артериальной гипертонией и ИБС</a:t>
            </a:r>
          </a:p>
          <a:p>
            <a:r>
              <a:rPr lang="ru-RU" b="0" dirty="0"/>
              <a:t>2</a:t>
            </a:r>
            <a:r>
              <a:rPr lang="ru-RU" b="0" dirty="0" smtClean="0"/>
              <a:t>. Улучшить </a:t>
            </a:r>
            <a:r>
              <a:rPr lang="ru-RU" b="0" dirty="0"/>
              <a:t>качество диспансеризации, профилактических осмотров.</a:t>
            </a:r>
          </a:p>
          <a:p>
            <a:r>
              <a:rPr lang="ru-RU" b="0" dirty="0"/>
              <a:t>3</a:t>
            </a:r>
            <a:r>
              <a:rPr lang="ru-RU" b="0" dirty="0" smtClean="0"/>
              <a:t>. Продолжить </a:t>
            </a:r>
            <a:r>
              <a:rPr lang="ru-RU" b="0" dirty="0"/>
              <a:t>работу школы по артериальной гипертонии</a:t>
            </a:r>
          </a:p>
          <a:p>
            <a:r>
              <a:rPr lang="ru-RU" b="0" dirty="0"/>
              <a:t>4. Продолжить работу по раннему выявлению больных на ранних стадиях ЗНО</a:t>
            </a:r>
            <a:r>
              <a:rPr lang="ru-RU" b="0" dirty="0" smtClean="0"/>
              <a:t>. </a:t>
            </a:r>
            <a:endParaRPr lang="ru-RU" b="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95886"/>
            <a:ext cx="727280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В соответствии с порядком информационного взаимодействия в целях проведения медико-социальной экспертизы, за 2021 год направлено всего </a:t>
            </a:r>
            <a:r>
              <a:rPr lang="ru-RU" sz="1400" b="1" dirty="0"/>
              <a:t>295</a:t>
            </a:r>
            <a:r>
              <a:rPr lang="ru-RU" sz="1400" dirty="0"/>
              <a:t> направительных документов. Из них 80 электронных направлений на МСЭ (27,12% от общего количества направленных).</a:t>
            </a:r>
          </a:p>
        </p:txBody>
      </p:sp>
    </p:spTree>
    <p:extLst>
      <p:ext uri="{BB962C8B-B14F-4D97-AF65-F5344CB8AC3E}">
        <p14:creationId xmlns:p14="http://schemas.microsoft.com/office/powerpoint/2010/main" val="40752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изайн без названия (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7" y="0"/>
            <a:ext cx="3779912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23478"/>
            <a:ext cx="3240360" cy="360040"/>
          </a:xfrm>
        </p:spPr>
        <p:txBody>
          <a:bodyPr>
            <a:noAutofit/>
          </a:bodyPr>
          <a:lstStyle/>
          <a:p>
            <a:r>
              <a:rPr lang="ru-RU" sz="2000" dirty="0"/>
              <a:t>Задачи на 2022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149" y="1563638"/>
            <a:ext cx="7640882" cy="43204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sz="4800" b="0" dirty="0" smtClean="0"/>
              <a:t>3. </a:t>
            </a:r>
            <a:r>
              <a:rPr lang="ru-RU" sz="4800" b="0" dirty="0"/>
              <a:t>Добиться 100% выполнения целевых показателей конечных результатов работы и объёмов государственного задания.</a:t>
            </a:r>
          </a:p>
          <a:p>
            <a:pPr algn="just">
              <a:lnSpc>
                <a:spcPct val="120000"/>
              </a:lnSpc>
            </a:pPr>
            <a:endParaRPr lang="ru-RU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2452" y="699542"/>
            <a:ext cx="763284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1. Обеспечить </a:t>
            </a:r>
            <a:r>
              <a:rPr lang="ru-RU" sz="1200" dirty="0"/>
              <a:t>доступную и качественную медицинскую помощь прикрепленному населению.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2451" y="2787774"/>
            <a:ext cx="7632848" cy="4770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250" dirty="0" smtClean="0"/>
              <a:t>6. Продолжить </a:t>
            </a:r>
            <a:r>
              <a:rPr lang="ru-RU" sz="1250" dirty="0"/>
              <a:t>работу по реализации НП «Здравоохранение», «Программы модернизации здравоохранения»: подготовительные работы по строительству ВА в с </a:t>
            </a:r>
            <a:r>
              <a:rPr lang="ru-RU" sz="1250" dirty="0" err="1"/>
              <a:t>Норья</a:t>
            </a:r>
            <a:r>
              <a:rPr lang="ru-RU" sz="1250" dirty="0"/>
              <a:t>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2665" y="3351571"/>
            <a:ext cx="7620000" cy="36004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b="0" dirty="0" smtClean="0"/>
              <a:t>7. </a:t>
            </a:r>
            <a:r>
              <a:rPr lang="ru-RU" b="0" dirty="0"/>
              <a:t>Продолжить работу в Единой государственной информационной системе ЕЦП.МИС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241" y="3795886"/>
            <a:ext cx="763284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8. Не </a:t>
            </a:r>
            <a:r>
              <a:rPr lang="ru-RU" sz="1400" dirty="0"/>
              <a:t>допустить нецелевого использования финансовых средств и кредиторской задолженности.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56456" y="4407954"/>
            <a:ext cx="7620000" cy="36004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b="0" dirty="0" smtClean="0"/>
              <a:t> </a:t>
            </a:r>
            <a:r>
              <a:rPr lang="ru-RU" sz="1500" b="0" dirty="0" smtClean="0"/>
              <a:t>9. </a:t>
            </a:r>
            <a:r>
              <a:rPr lang="ru-RU" sz="1500" b="0" dirty="0"/>
              <a:t>Непрерывное повышение уровня квалификации медицинских работников.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8662" y="1030602"/>
            <a:ext cx="763284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/>
              <a:t>2. Соблюдать </a:t>
            </a:r>
            <a:r>
              <a:rPr lang="ru-RU" sz="1200" dirty="0"/>
              <a:t>требование Территориальной программы государственных гарантий оказания гражданам бесплатной медицинской помощи.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2451" y="2427734"/>
            <a:ext cx="7645269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5. Продолжить </a:t>
            </a:r>
            <a:r>
              <a:rPr lang="ru-RU" sz="1400" dirty="0"/>
              <a:t>оказывать и развивать  платные медицинские услуги.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8662" y="2067694"/>
            <a:ext cx="7645269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4. Развитие материально-технической базы учреждения.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7308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91630"/>
            <a:ext cx="7355160" cy="10287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182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6635080" cy="5129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Фельдшерско-акушерские пункты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43558"/>
            <a:ext cx="7848872" cy="38884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0" dirty="0"/>
              <a:t>В рамках реализации федерального проекта «Развития системы оказания первичной медико-санитарной помощи» на территории </a:t>
            </a:r>
            <a:r>
              <a:rPr lang="ru-RU" b="0" dirty="0" err="1"/>
              <a:t>Малопургинского</a:t>
            </a:r>
            <a:r>
              <a:rPr lang="ru-RU" b="0" dirty="0"/>
              <a:t> района в 2021 году завершено строительство  ,получены лицензии на осуществление медицинской деятельности и введены  в эксплуатацию 8 фельдшерско-акушерских пунктов:</a:t>
            </a:r>
          </a:p>
          <a:p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/>
              <a:t>. </a:t>
            </a:r>
            <a:r>
              <a:rPr lang="ru-RU" dirty="0" err="1"/>
              <a:t>Итешево</a:t>
            </a:r>
            <a:r>
              <a:rPr lang="ru-RU" dirty="0"/>
              <a:t> – начал работу 11.08.2021;</a:t>
            </a:r>
          </a:p>
          <a:p>
            <a:r>
              <a:rPr lang="ru-RU" dirty="0"/>
              <a:t>д. Капустино – начал работу 11.08.2021;</a:t>
            </a:r>
          </a:p>
          <a:p>
            <a:r>
              <a:rPr lang="ru-RU" dirty="0"/>
              <a:t>д. </a:t>
            </a:r>
            <a:r>
              <a:rPr lang="ru-RU" dirty="0" err="1"/>
              <a:t>Карашур</a:t>
            </a:r>
            <a:r>
              <a:rPr lang="ru-RU" dirty="0"/>
              <a:t> –начал работу с </a:t>
            </a:r>
            <a:r>
              <a:rPr lang="ru-RU" dirty="0" smtClean="0"/>
              <a:t>01.09.2021</a:t>
            </a:r>
            <a:r>
              <a:rPr lang="ru-RU" dirty="0"/>
              <a:t>;</a:t>
            </a:r>
          </a:p>
          <a:p>
            <a:r>
              <a:rPr lang="ru-RU" dirty="0" smtClean="0"/>
              <a:t>д. </a:t>
            </a:r>
            <a:r>
              <a:rPr lang="ru-RU" dirty="0" err="1" smtClean="0"/>
              <a:t>Сундуково</a:t>
            </a:r>
            <a:r>
              <a:rPr lang="ru-RU" dirty="0" smtClean="0"/>
              <a:t> – начал работу с 10.09.2021;</a:t>
            </a:r>
          </a:p>
          <a:p>
            <a:r>
              <a:rPr lang="ru-RU" dirty="0" smtClean="0"/>
              <a:t>д</a:t>
            </a:r>
            <a:r>
              <a:rPr lang="ru-RU" dirty="0"/>
              <a:t>. </a:t>
            </a:r>
            <a:r>
              <a:rPr lang="ru-RU" dirty="0" err="1"/>
              <a:t>Абдэс-Урдэс</a:t>
            </a:r>
            <a:r>
              <a:rPr lang="ru-RU" dirty="0"/>
              <a:t> – начал работу с </a:t>
            </a:r>
            <a:r>
              <a:rPr lang="ru-RU" dirty="0" smtClean="0"/>
              <a:t>08.09.2021;</a:t>
            </a:r>
            <a:endParaRPr lang="ru-RU" dirty="0"/>
          </a:p>
          <a:p>
            <a:r>
              <a:rPr lang="ru-RU" dirty="0"/>
              <a:t>д. Нижнее </a:t>
            </a:r>
            <a:r>
              <a:rPr lang="ru-RU" dirty="0" err="1"/>
              <a:t>Кечево</a:t>
            </a:r>
            <a:r>
              <a:rPr lang="ru-RU" dirty="0"/>
              <a:t> -  начал работу с </a:t>
            </a:r>
            <a:r>
              <a:rPr lang="ru-RU" dirty="0" smtClean="0"/>
              <a:t>12.11.2021;</a:t>
            </a:r>
            <a:endParaRPr lang="ru-RU" dirty="0"/>
          </a:p>
          <a:p>
            <a:r>
              <a:rPr lang="ru-RU" dirty="0"/>
              <a:t>д. Курчум </a:t>
            </a:r>
            <a:r>
              <a:rPr lang="ru-RU" dirty="0" err="1"/>
              <a:t>Норья</a:t>
            </a:r>
            <a:r>
              <a:rPr lang="ru-RU" dirty="0"/>
              <a:t> –начал работу с </a:t>
            </a:r>
            <a:r>
              <a:rPr lang="ru-RU" dirty="0" smtClean="0"/>
              <a:t>12.11.2021;</a:t>
            </a:r>
            <a:endParaRPr lang="ru-RU" dirty="0"/>
          </a:p>
          <a:p>
            <a:r>
              <a:rPr lang="ru-RU" dirty="0"/>
              <a:t>д. </a:t>
            </a:r>
            <a:r>
              <a:rPr lang="ru-RU" dirty="0" err="1"/>
              <a:t>Арляново</a:t>
            </a:r>
            <a:r>
              <a:rPr lang="ru-RU" dirty="0"/>
              <a:t> – начал работу с </a:t>
            </a:r>
            <a:r>
              <a:rPr lang="ru-RU" dirty="0" smtClean="0"/>
              <a:t>12.11.2021.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5"/>
          <a:stretch/>
        </p:blipFill>
        <p:spPr>
          <a:xfrm>
            <a:off x="4782677" y="1995686"/>
            <a:ext cx="3785659" cy="236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357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6635080" cy="5129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Фельдшерско-акушерские пункты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71551"/>
            <a:ext cx="2333830" cy="403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2579"/>
            <a:ext cx="4680520" cy="35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320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139136" cy="440987"/>
          </a:xfrm>
        </p:spPr>
        <p:txBody>
          <a:bodyPr>
            <a:noAutofit/>
          </a:bodyPr>
          <a:lstStyle/>
          <a:p>
            <a:r>
              <a:rPr lang="ru-RU" sz="1800" dirty="0"/>
              <a:t>Фельдшерско-акушерские </a:t>
            </a:r>
            <a:r>
              <a:rPr lang="ru-RU" sz="1800" dirty="0" smtClean="0"/>
              <a:t>пункты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542"/>
            <a:ext cx="41044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9542"/>
            <a:ext cx="41044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350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46" y="339502"/>
            <a:ext cx="7388697" cy="729019"/>
          </a:xfrm>
        </p:spPr>
        <p:txBody>
          <a:bodyPr>
            <a:noAutofit/>
          </a:bodyPr>
          <a:lstStyle/>
          <a:p>
            <a:r>
              <a:rPr lang="ru-RU" sz="2000" dirty="0"/>
              <a:t> В рамках региональной программы «Модернизация первичного звена здравоохранения Удмуртской Республики»: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2478"/>
            <a:ext cx="2520280" cy="336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35" y="3022665"/>
            <a:ext cx="2772308" cy="198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779662"/>
            <a:ext cx="2430016" cy="212365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Получено </a:t>
            </a:r>
            <a:r>
              <a:rPr lang="ru-RU" sz="1200" dirty="0"/>
              <a:t>4 автомобиля  для доставки пациентов в медицинские организации, медицинских работников до места жительства пациентов, а также для перевозки биологических материалов для исследований, доставки лекарственных препаратов до жителей отдаленных населенных пунктов.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38" y="1131590"/>
            <a:ext cx="27003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774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232248" cy="360040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Рентген-кабинет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6" y="2355726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12" y="195485"/>
            <a:ext cx="3519643" cy="234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57" y="2649655"/>
            <a:ext cx="3168352" cy="211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843558"/>
            <a:ext cx="4572000" cy="120032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роведен </a:t>
            </a:r>
            <a:r>
              <a:rPr lang="ru-RU" sz="1200" dirty="0"/>
              <a:t>капитальный ремонт </a:t>
            </a:r>
            <a:r>
              <a:rPr lang="ru-RU" sz="1200" dirty="0" err="1"/>
              <a:t>ренгенологического</a:t>
            </a:r>
            <a:r>
              <a:rPr lang="ru-RU" sz="1200" dirty="0"/>
              <a:t> и ФЛГ кабинетов</a:t>
            </a:r>
          </a:p>
          <a:p>
            <a:r>
              <a:rPr lang="ru-RU" sz="1200" dirty="0" smtClean="0"/>
              <a:t>Приобретено  </a:t>
            </a:r>
            <a:r>
              <a:rPr lang="ru-RU" sz="1200" dirty="0"/>
              <a:t>следующее оборудование:</a:t>
            </a:r>
          </a:p>
          <a:p>
            <a:r>
              <a:rPr lang="ru-RU" sz="1200" dirty="0" smtClean="0"/>
              <a:t>- аппарат </a:t>
            </a:r>
            <a:r>
              <a:rPr lang="ru-RU" sz="1200" dirty="0"/>
              <a:t>рентгеновский для флюорографии легких  – 1 единица;</a:t>
            </a:r>
          </a:p>
          <a:p>
            <a:r>
              <a:rPr lang="ru-RU" sz="1200" dirty="0" smtClean="0"/>
              <a:t>- аппарат </a:t>
            </a:r>
            <a:r>
              <a:rPr lang="ru-RU" sz="1200" dirty="0"/>
              <a:t>рентгеновский </a:t>
            </a:r>
            <a:r>
              <a:rPr lang="ru-RU" sz="1200" dirty="0" err="1"/>
              <a:t>маммографический</a:t>
            </a:r>
            <a:r>
              <a:rPr lang="ru-RU" sz="1200" dirty="0"/>
              <a:t> – 1 единица;</a:t>
            </a:r>
          </a:p>
        </p:txBody>
      </p:sp>
    </p:spTree>
    <p:extLst>
      <p:ext uri="{BB962C8B-B14F-4D97-AF65-F5344CB8AC3E}">
        <p14:creationId xmlns:p14="http://schemas.microsoft.com/office/powerpoint/2010/main" val="3133356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2359</TotalTime>
  <Words>2065</Words>
  <Application>Microsoft Office PowerPoint</Application>
  <PresentationFormat>Экран (16:9)</PresentationFormat>
  <Paragraphs>530</Paragraphs>
  <Slides>43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Главная</vt:lpstr>
      <vt:lpstr>ИТОГИ работы  БУЗ УР «МАЛОПУРГИНСКАЯ РБ МЗ УР»  за 2021 год</vt:lpstr>
      <vt:lpstr>структура</vt:lpstr>
      <vt:lpstr>КАДРОВЫЕ ПОКАЗАТЕЛИ</vt:lpstr>
      <vt:lpstr>Земский доктор/земский фельдшер</vt:lpstr>
      <vt:lpstr>Фельдшерско-акушерские пункты</vt:lpstr>
      <vt:lpstr>Фельдшерско-акушерские пункты</vt:lpstr>
      <vt:lpstr>Фельдшерско-акушерские пункты</vt:lpstr>
      <vt:lpstr> В рамках региональной программы «Модернизация первичного звена здравоохранения Удмуртской Республики»:</vt:lpstr>
      <vt:lpstr>Рентген-кабинет</vt:lpstr>
      <vt:lpstr>Маммографический кабинет</vt:lpstr>
      <vt:lpstr>Флюорографический кабинет</vt:lpstr>
      <vt:lpstr>Презентация PowerPoint</vt:lpstr>
      <vt:lpstr>Основные демографические показатели и целевые показатели эффективности работы буз ур «Малопургинская РБ МЗ УР» за 2021 год</vt:lpstr>
      <vt:lpstr>Обслуживаемое население -  29527 чел.</vt:lpstr>
      <vt:lpstr>Рождаемость, смертность, е.п.</vt:lpstr>
      <vt:lpstr>ОСНОВНЫЕ РЕЗУЛЬТАТЫ национального проекта «ЗДРАВООХРАНЕНИЕ»</vt:lpstr>
      <vt:lpstr>Итоги диспансеризации взрослого населения за 2021 год</vt:lpstr>
      <vt:lpstr>группы здоровья По результатам диспансеризации и ПМО :</vt:lpstr>
      <vt:lpstr>Углубленная диспансеризация</vt:lpstr>
      <vt:lpstr>группы здоровья По результатам углубленной диспансеризации:</vt:lpstr>
      <vt:lpstr>Передвижной медицинский комплекс</vt:lpstr>
      <vt:lpstr>Основные показатели работы стационара буз ур «Малопургинская РБ МЗ УР» за 2021 год</vt:lpstr>
      <vt:lpstr>Стационарная помощь</vt:lpstr>
      <vt:lpstr>Плановые показатели  за 2020 год:</vt:lpstr>
      <vt:lpstr>Плановые показатели  за 2021 год:</vt:lpstr>
      <vt:lpstr>Структура госпитализированных пациентов в стационарных отделениях</vt:lpstr>
      <vt:lpstr>телемедицинскИЙ КАБИНЕТ</vt:lpstr>
      <vt:lpstr>смертность пациентов в стационарных отделениях</vt:lpstr>
      <vt:lpstr>Работа амбулаторно-поликлинической службы буз ур «Малопургинская РБ МЗ УР» за 2021 год</vt:lpstr>
      <vt:lpstr>Амбулаторно-поликлиническая служба</vt:lpstr>
      <vt:lpstr>Амбулаторно-поликлиническая служба</vt:lpstr>
      <vt:lpstr>Структура по амбулаторно-поликлинической помощи в 2021 году ОМС</vt:lpstr>
      <vt:lpstr>Организация тестирования пациентов на новую коронавирусную инфекцию методом ПЦР</vt:lpstr>
      <vt:lpstr>ВАКЦИНАЦИЯ ВЗРОСЛОГО НАСЕЛЕНИЯ ПРОТИВ НОВОЙ КОРОНАВИРУСНОЙ ИНФЕКЦИИ</vt:lpstr>
      <vt:lpstr>Охват и эффективность диспансерного наблюдения лиц</vt:lpstr>
      <vt:lpstr>Задачи:</vt:lpstr>
      <vt:lpstr>Первичный выход на инвалидность буз ур «Малопургинская РБ МЗ УР» за 2021 год</vt:lpstr>
      <vt:lpstr>Всего по Малопургинскому району - 2092 инвалида. </vt:lpstr>
      <vt:lpstr>Группы инвалидности</vt:lpstr>
      <vt:lpstr>В структуре первичной инвалидности первые три места занимают:</vt:lpstr>
      <vt:lpstr>Мероприятия по снижению первичной инвалидности</vt:lpstr>
      <vt:lpstr>Задачи на 2022 год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361</cp:revision>
  <cp:lastPrinted>2022-03-16T08:45:08Z</cp:lastPrinted>
  <dcterms:created xsi:type="dcterms:W3CDTF">2022-03-09T13:23:24Z</dcterms:created>
  <dcterms:modified xsi:type="dcterms:W3CDTF">2022-03-23T07:49:58Z</dcterms:modified>
</cp:coreProperties>
</file>